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3.xml" ContentType="application/vnd.openxmlformats-officedocument.presentationml.tags+xml"/>
  <Override PartName="/ppt/notesSlides/notesSlide7.xml" ContentType="application/vnd.openxmlformats-officedocument.presentationml.notesSlide+xml"/>
  <Override PartName="/ppt/tags/tag4.xml" ContentType="application/vnd.openxmlformats-officedocument.presentationml.tags+xml"/>
  <Override PartName="/ppt/notesSlides/notesSlide8.xml" ContentType="application/vnd.openxmlformats-officedocument.presentationml.notesSlide+xml"/>
  <Override PartName="/ppt/tags/tag5.xml" ContentType="application/vnd.openxmlformats-officedocument.presentationml.tags+xml"/>
  <Override PartName="/ppt/notesSlides/notesSlide9.xml" ContentType="application/vnd.openxmlformats-officedocument.presentationml.notesSlide+xml"/>
  <Override PartName="/ppt/tags/tag6.xml" ContentType="application/vnd.openxmlformats-officedocument.presentationml.tags+xml"/>
  <Override PartName="/ppt/notesSlides/notesSlide10.xml" ContentType="application/vnd.openxmlformats-officedocument.presentationml.notesSlide+xml"/>
  <Override PartName="/ppt/tags/tag7.xml" ContentType="application/vnd.openxmlformats-officedocument.presentationml.tags+xml"/>
  <Override PartName="/ppt/notesSlides/notesSlide11.xml" ContentType="application/vnd.openxmlformats-officedocument.presentationml.notesSlide+xml"/>
  <Override PartName="/ppt/tags/tag8.xml" ContentType="application/vnd.openxmlformats-officedocument.presentationml.tags+xml"/>
  <Override PartName="/ppt/notesSlides/notesSlide12.xml" ContentType="application/vnd.openxmlformats-officedocument.presentationml.notesSlide+xml"/>
  <Override PartName="/ppt/tags/tag9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10.xml" ContentType="application/vnd.openxmlformats-officedocument.presentationml.tag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2" r:id="rId2"/>
  </p:sldMasterIdLst>
  <p:notesMasterIdLst>
    <p:notesMasterId r:id="rId34"/>
  </p:notesMasterIdLst>
  <p:handoutMasterIdLst>
    <p:handoutMasterId r:id="rId35"/>
  </p:handoutMasterIdLst>
  <p:sldIdLst>
    <p:sldId id="1847" r:id="rId3"/>
    <p:sldId id="1878" r:id="rId4"/>
    <p:sldId id="1719" r:id="rId5"/>
    <p:sldId id="1879" r:id="rId6"/>
    <p:sldId id="1885" r:id="rId7"/>
    <p:sldId id="1769" r:id="rId8"/>
    <p:sldId id="1875" r:id="rId9"/>
    <p:sldId id="1886" r:id="rId10"/>
    <p:sldId id="1887" r:id="rId11"/>
    <p:sldId id="1884" r:id="rId12"/>
    <p:sldId id="1890" r:id="rId13"/>
    <p:sldId id="1891" r:id="rId14"/>
    <p:sldId id="1892" r:id="rId15"/>
    <p:sldId id="1893" r:id="rId16"/>
    <p:sldId id="1894" r:id="rId17"/>
    <p:sldId id="1895" r:id="rId18"/>
    <p:sldId id="1896" r:id="rId19"/>
    <p:sldId id="1897" r:id="rId20"/>
    <p:sldId id="1898" r:id="rId21"/>
    <p:sldId id="1899" r:id="rId22"/>
    <p:sldId id="1900" r:id="rId23"/>
    <p:sldId id="1901" r:id="rId24"/>
    <p:sldId id="1902" r:id="rId25"/>
    <p:sldId id="1903" r:id="rId26"/>
    <p:sldId id="1904" r:id="rId27"/>
    <p:sldId id="1880" r:id="rId28"/>
    <p:sldId id="1881" r:id="rId29"/>
    <p:sldId id="1882" r:id="rId30"/>
    <p:sldId id="1883" r:id="rId31"/>
    <p:sldId id="1888" r:id="rId32"/>
    <p:sldId id="1889" r:id="rId33"/>
  </p:sldIdLst>
  <p:sldSz cx="10287000" cy="6858000" type="35mm"/>
  <p:notesSz cx="6858000" cy="9144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r" rtl="0" eaLnBrk="0" fontAlgn="base" hangingPunct="0">
      <a:spcBef>
        <a:spcPct val="0"/>
      </a:spcBef>
      <a:spcAft>
        <a:spcPct val="0"/>
      </a:spcAft>
      <a:defRPr sz="3200" i="1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r" rtl="0" eaLnBrk="0" fontAlgn="base" hangingPunct="0">
      <a:spcBef>
        <a:spcPct val="0"/>
      </a:spcBef>
      <a:spcAft>
        <a:spcPct val="0"/>
      </a:spcAft>
      <a:defRPr sz="3200" i="1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r" rtl="0" eaLnBrk="0" fontAlgn="base" hangingPunct="0">
      <a:spcBef>
        <a:spcPct val="0"/>
      </a:spcBef>
      <a:spcAft>
        <a:spcPct val="0"/>
      </a:spcAft>
      <a:defRPr sz="3200" i="1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r" rtl="0" eaLnBrk="0" fontAlgn="base" hangingPunct="0">
      <a:spcBef>
        <a:spcPct val="0"/>
      </a:spcBef>
      <a:spcAft>
        <a:spcPct val="0"/>
      </a:spcAft>
      <a:defRPr sz="3200" i="1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r" rtl="0" eaLnBrk="0" fontAlgn="base" hangingPunct="0">
      <a:spcBef>
        <a:spcPct val="0"/>
      </a:spcBef>
      <a:spcAft>
        <a:spcPct val="0"/>
      </a:spcAft>
      <a:defRPr sz="3200" i="1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3200" i="1" kern="1200">
        <a:solidFill>
          <a:schemeClr val="tx1"/>
        </a:solidFill>
        <a:latin typeface="Arial" charset="0"/>
        <a:ea typeface="ＭＳ Ｐゴシック" charset="0"/>
        <a:cs typeface="+mn-cs"/>
      </a:defRPr>
    </a:lvl6pPr>
    <a:lvl7pPr marL="2743200" algn="l" defTabSz="457200" rtl="0" eaLnBrk="1" latinLnBrk="0" hangingPunct="1">
      <a:defRPr sz="3200" i="1" kern="1200">
        <a:solidFill>
          <a:schemeClr val="tx1"/>
        </a:solidFill>
        <a:latin typeface="Arial" charset="0"/>
        <a:ea typeface="ＭＳ Ｐゴシック" charset="0"/>
        <a:cs typeface="+mn-cs"/>
      </a:defRPr>
    </a:lvl7pPr>
    <a:lvl8pPr marL="3200400" algn="l" defTabSz="457200" rtl="0" eaLnBrk="1" latinLnBrk="0" hangingPunct="1">
      <a:defRPr sz="3200" i="1" kern="1200">
        <a:solidFill>
          <a:schemeClr val="tx1"/>
        </a:solidFill>
        <a:latin typeface="Arial" charset="0"/>
        <a:ea typeface="ＭＳ Ｐゴシック" charset="0"/>
        <a:cs typeface="+mn-cs"/>
      </a:defRPr>
    </a:lvl8pPr>
    <a:lvl9pPr marL="3657600" algn="l" defTabSz="457200" rtl="0" eaLnBrk="1" latinLnBrk="0" hangingPunct="1">
      <a:defRPr sz="3200" i="1" kern="1200">
        <a:solidFill>
          <a:schemeClr val="tx1"/>
        </a:solidFill>
        <a:latin typeface="Arial" charset="0"/>
        <a:ea typeface="ＭＳ Ｐゴシック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2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CC99"/>
    <a:srgbClr val="FF3300"/>
    <a:srgbClr val="FFCC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353" autoAdjust="0"/>
    <p:restoredTop sz="93947" autoAdjust="0"/>
  </p:normalViewPr>
  <p:slideViewPr>
    <p:cSldViewPr>
      <p:cViewPr varScale="1">
        <p:scale>
          <a:sx n="41" d="100"/>
          <a:sy n="41" d="100"/>
        </p:scale>
        <p:origin x="1032" y="30"/>
      </p:cViewPr>
      <p:guideLst>
        <p:guide orient="horz" pos="2160"/>
        <p:guide pos="32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9096"/>
    </p:cViewPr>
  </p:sorterViewPr>
  <p:notesViewPr>
    <p:cSldViewPr>
      <p:cViewPr varScale="1">
        <p:scale>
          <a:sx n="54" d="100"/>
          <a:sy n="54" d="100"/>
        </p:scale>
        <p:origin x="-1698" y="-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40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496363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5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66775" y="692150"/>
            <a:ext cx="512445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</p:spTree>
    <p:extLst>
      <p:ext uri="{BB962C8B-B14F-4D97-AF65-F5344CB8AC3E}">
        <p14:creationId xmlns:p14="http://schemas.microsoft.com/office/powerpoint/2010/main" val="356426947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1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2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6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3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7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4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8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5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9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6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1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7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2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8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3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9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5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/>
          <a:lstStyle/>
          <a:p>
            <a:fld id="{98DCF521-08EB-41B2-A35F-0BB22134AFC7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4071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/>
          <a:lstStyle/>
          <a:p>
            <a:fld id="{98DCF521-08EB-41B2-A35F-0BB22134AFC7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26005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/>
          <a:lstStyle/>
          <a:p>
            <a:fld id="{98DCF521-08EB-41B2-A35F-0BB22134AFC7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8181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/>
          <a:lstStyle/>
          <a:p>
            <a:fld id="{98DCF521-08EB-41B2-A35F-0BB22134AFC7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49517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/>
          <a:lstStyle/>
          <a:p>
            <a:fld id="{98DCF521-08EB-41B2-A35F-0BB22134AFC7}" type="slidenum">
              <a:rPr lang="en-US" smtClean="0">
                <a:solidFill>
                  <a:prstClr val="black"/>
                </a:solidFill>
              </a:rPr>
              <a:pPr/>
              <a:t>15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07850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/>
          <a:lstStyle/>
          <a:p>
            <a:fld id="{D0F6967A-26F8-46B0-9AA2-E004112D5011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15993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/>
          <a:lstStyle/>
          <a:p>
            <a:fld id="{D0F6967A-26F8-46B0-9AA2-E004112D5011}" type="slidenum">
              <a:rPr lang="en-US" smtClean="0">
                <a:solidFill>
                  <a:prstClr val="black"/>
                </a:solidFill>
              </a:rPr>
              <a:pPr/>
              <a:t>17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34772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/>
          <a:lstStyle/>
          <a:p>
            <a:fld id="{D0F6967A-26F8-46B0-9AA2-E004112D5011}" type="slidenum">
              <a:rPr lang="en-US" smtClean="0">
                <a:solidFill>
                  <a:prstClr val="black"/>
                </a:solidFill>
              </a:rPr>
              <a:pPr/>
              <a:t>18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0888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/>
          <a:lstStyle/>
          <a:p>
            <a:fld id="{D0F6967A-26F8-46B0-9AA2-E004112D5011}" type="slidenum">
              <a:rPr lang="en-US" smtClean="0">
                <a:solidFill>
                  <a:prstClr val="black"/>
                </a:solidFill>
              </a:rPr>
              <a:pPr/>
              <a:t>19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97917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/>
          <a:lstStyle/>
          <a:p>
            <a:fld id="{98DCF521-08EB-41B2-A35F-0BB22134AFC7}" type="slidenum">
              <a:rPr lang="en-US" smtClean="0">
                <a:solidFill>
                  <a:prstClr val="black"/>
                </a:solidFill>
              </a:rPr>
              <a:pPr/>
              <a:t>21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96887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/>
          <a:lstStyle/>
          <a:p>
            <a:fld id="{98DCF521-08EB-41B2-A35F-0BB22134AFC7}" type="slidenum">
              <a:rPr lang="en-US" smtClean="0">
                <a:solidFill>
                  <a:prstClr val="black"/>
                </a:solidFill>
              </a:rPr>
              <a:pPr/>
              <a:t>22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15835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/>
          <a:lstStyle/>
          <a:p>
            <a:fld id="{98DCF521-08EB-41B2-A35F-0BB22134AFC7}" type="slidenum">
              <a:rPr lang="en-US" smtClean="0">
                <a:solidFill>
                  <a:prstClr val="black"/>
                </a:solidFill>
              </a:rPr>
              <a:pPr/>
              <a:t>23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40764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/>
          <a:lstStyle/>
          <a:p>
            <a:fld id="{98DCF521-08EB-41B2-A35F-0BB22134AFC7}" type="slidenum">
              <a:rPr lang="en-US" smtClean="0">
                <a:solidFill>
                  <a:prstClr val="black"/>
                </a:solidFill>
              </a:rPr>
              <a:pPr/>
              <a:t>24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13853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/>
          <a:lstStyle/>
          <a:p>
            <a:fld id="{98DCF521-08EB-41B2-A35F-0BB22134AFC7}" type="slidenum">
              <a:rPr lang="en-US" smtClean="0">
                <a:solidFill>
                  <a:prstClr val="black"/>
                </a:solidFill>
              </a:rPr>
              <a:pPr/>
              <a:t>25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1647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1525" y="2130435"/>
            <a:ext cx="874395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2373195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28780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4406910"/>
            <a:ext cx="874395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2906713"/>
            <a:ext cx="874395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1460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4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197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39407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1" y="1535113"/>
            <a:ext cx="45450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1" y="2174875"/>
            <a:ext cx="45450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26050" y="1535113"/>
            <a:ext cx="45466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26050" y="2174875"/>
            <a:ext cx="4546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52393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106328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4455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5" y="273050"/>
            <a:ext cx="338455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2726" y="273060"/>
            <a:ext cx="574992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5" y="1435103"/>
            <a:ext cx="338455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54374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6125" y="4800600"/>
            <a:ext cx="6172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6125" y="612775"/>
            <a:ext cx="6172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6125" y="5367338"/>
            <a:ext cx="6172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98051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75252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6601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32099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1257301" y="609600"/>
            <a:ext cx="77724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386489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7301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1257301" y="1981200"/>
            <a:ext cx="7772400" cy="4114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3727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NCCDPHP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80" b="14629"/>
          <a:stretch/>
        </p:blipFill>
        <p:spPr>
          <a:xfrm>
            <a:off x="-17698" y="2387"/>
            <a:ext cx="10304699" cy="989163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514350" y="1386071"/>
            <a:ext cx="9258300" cy="1155779"/>
          </a:xfrm>
          <a:prstGeom prst="rect">
            <a:avLst/>
          </a:prstGeom>
        </p:spPr>
        <p:txBody>
          <a:bodyPr/>
          <a:lstStyle>
            <a:lvl1pPr algn="l">
              <a:lnSpc>
                <a:spcPts val="3000"/>
              </a:lnSpc>
              <a:defRPr sz="2800" b="1" baseline="0">
                <a:solidFill>
                  <a:srgbClr val="8A8D09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514350" y="2859349"/>
            <a:ext cx="7200900" cy="4572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1" baseline="0">
                <a:solidFill>
                  <a:srgbClr val="8A8D09"/>
                </a:solidFill>
                <a:effectLst/>
                <a:latin typeface="Calibri" pitchFamily="34" charset="0"/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514350" y="3946019"/>
            <a:ext cx="7200900" cy="129540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000"/>
              </a:lnSpc>
              <a:buNone/>
              <a:defRPr sz="1800" baseline="0">
                <a:solidFill>
                  <a:srgbClr val="8A8D09"/>
                </a:solidFill>
                <a:latin typeface="Calibri" pitchFamily="34" charset="0"/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14351" y="112339"/>
            <a:ext cx="72009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400" b="1" i="0" dirty="0">
                <a:solidFill>
                  <a:srgbClr val="FFFFFF">
                    <a:lumMod val="95000"/>
                  </a:srgbClr>
                </a:solidFill>
                <a:latin typeface="Calibri" panose="020F0502020204030204" pitchFamily="34" charset="0"/>
                <a:ea typeface="+mn-ea"/>
              </a:rPr>
              <a:t>National Center for Chronic Disease Prevention and Health Promotion</a:t>
            </a:r>
          </a:p>
        </p:txBody>
      </p:sp>
    </p:spTree>
    <p:extLst>
      <p:ext uri="{BB962C8B-B14F-4D97-AF65-F5344CB8AC3E}">
        <p14:creationId xmlns:p14="http://schemas.microsoft.com/office/powerpoint/2010/main" val="1868893298"/>
      </p:ext>
    </p:extLst>
  </p:cSld>
  <p:clrMapOvr>
    <a:masterClrMapping/>
  </p:clrMapOvr>
  <p:transition>
    <p:fade/>
  </p:transition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Data Slide (for content heavy tables and char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14350" y="274639"/>
            <a:ext cx="9258300" cy="114300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3000"/>
              </a:lnSpc>
              <a:defRPr sz="2800" b="1" baseline="0">
                <a:solidFill>
                  <a:srgbClr val="8A8D09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/>
              <a:t>Bottom band: NCCDPHP</a:t>
            </a:r>
            <a:br>
              <a:rPr lang="en-US" dirty="0"/>
            </a:b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122"/>
          <a:stretch/>
        </p:blipFill>
        <p:spPr>
          <a:xfrm>
            <a:off x="0" y="6674440"/>
            <a:ext cx="10287000" cy="183560"/>
          </a:xfrm>
          <a:prstGeom prst="rect">
            <a:avLst/>
          </a:prstGeom>
        </p:spPr>
      </p:pic>
      <p:sp>
        <p:nvSpPr>
          <p:cNvPr id="6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514350" y="1545167"/>
            <a:ext cx="9258300" cy="4455584"/>
          </a:xfrm>
        </p:spPr>
        <p:txBody>
          <a:bodyPr/>
          <a:lstStyle>
            <a:lvl1pPr marL="342891" indent="-342891">
              <a:buClr>
                <a:srgbClr val="8D8B00"/>
              </a:buClr>
              <a:buFont typeface="Wingdings" panose="05000000000000000000" pitchFamily="2" charset="2"/>
              <a:buChar char="§"/>
              <a:defRPr sz="2000">
                <a:solidFill>
                  <a:schemeClr val="accent4">
                    <a:lumMod val="75000"/>
                  </a:schemeClr>
                </a:solidFill>
              </a:defRPr>
            </a:lvl1pPr>
            <a:lvl2pPr>
              <a:buClr>
                <a:srgbClr val="880039"/>
              </a:buClr>
              <a:defRPr sz="20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>
                <a:srgbClr val="56A0D3"/>
              </a:buClr>
              <a:defRPr sz="20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defRPr sz="2000">
                <a:solidFill>
                  <a:schemeClr val="accent4">
                    <a:lumMod val="75000"/>
                  </a:schemeClr>
                </a:solidFill>
              </a:defRPr>
            </a:lvl4pPr>
            <a:lvl5pPr>
              <a:defRPr sz="2000">
                <a:solidFill>
                  <a:schemeClr val="accent4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868393393"/>
      </p:ext>
    </p:extLst>
  </p:cSld>
  <p:clrMapOvr>
    <a:masterClrMapping/>
  </p:clrMapOvr>
  <p:transition>
    <p:fade/>
  </p:transition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BULLETS/DATA_2s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14350" y="274639"/>
            <a:ext cx="9258300" cy="114300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3000"/>
              </a:lnSpc>
              <a:defRPr sz="2800" b="1" baseline="0">
                <a:solidFill>
                  <a:srgbClr val="8D8B00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4350" y="1600201"/>
            <a:ext cx="4364628" cy="4191000"/>
          </a:xfrm>
          <a:prstGeom prst="rect">
            <a:avLst/>
          </a:prstGeom>
        </p:spPr>
        <p:txBody>
          <a:bodyPr/>
          <a:lstStyle>
            <a:lvl1pPr marL="342891" indent="-342891">
              <a:buClr>
                <a:srgbClr val="8D8B00"/>
              </a:buClr>
              <a:buSzPct val="70000"/>
              <a:buFont typeface="Wingdings" panose="05000000000000000000" pitchFamily="2" charset="2"/>
              <a:buChar char="§"/>
              <a:defRPr sz="24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742932" indent="-285744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>
                <a:srgbClr val="880039"/>
              </a:buClr>
              <a:buSzPct val="100000"/>
              <a:buFont typeface="Arial" pitchFamily="34" charset="0"/>
              <a:buChar char="•"/>
              <a:defRPr sz="18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idx="10"/>
          </p:nvPr>
        </p:nvSpPr>
        <p:spPr>
          <a:xfrm>
            <a:off x="5408024" y="1600201"/>
            <a:ext cx="4364628" cy="4191000"/>
          </a:xfrm>
          <a:prstGeom prst="rect">
            <a:avLst/>
          </a:prstGeom>
        </p:spPr>
        <p:txBody>
          <a:bodyPr/>
          <a:lstStyle>
            <a:lvl1pPr marL="342891" indent="-342891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24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742932" indent="-285744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18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355" b="-10237"/>
          <a:stretch/>
        </p:blipFill>
        <p:spPr>
          <a:xfrm>
            <a:off x="0" y="6702056"/>
            <a:ext cx="10287000" cy="311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950934"/>
      </p:ext>
    </p:extLst>
  </p:cSld>
  <p:clrMapOvr>
    <a:masterClrMapping/>
  </p:clrMapOvr>
  <p:transition>
    <p:fade/>
  </p:transition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lor_background">
    <p:bg>
      <p:bgPr>
        <a:solidFill>
          <a:srgbClr val="8D8B00">
            <a:alpha val="7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3" y="4467098"/>
            <a:ext cx="9331777" cy="1162051"/>
          </a:xfrm>
          <a:prstGeom prst="rect">
            <a:avLst/>
          </a:prstGeom>
        </p:spPr>
        <p:txBody>
          <a:bodyPr anchor="b"/>
          <a:lstStyle>
            <a:lvl1pPr algn="l">
              <a:defRPr sz="3600" b="1" baseline="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514351" y="5900929"/>
            <a:ext cx="8743950" cy="568325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ts val="2200"/>
              </a:lnSpc>
              <a:buNone/>
              <a:defRPr sz="2000" baseline="0">
                <a:solidFill>
                  <a:schemeClr val="bg2"/>
                </a:solidFill>
                <a:latin typeface="Calibri" pitchFamily="34" charset="0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51929428"/>
      </p:ext>
    </p:extLst>
  </p:cSld>
  <p:clrMapOvr>
    <a:masterClrMapping/>
  </p:clrMapOvr>
  <p:transition>
    <p:fade/>
  </p:transition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asic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14350" y="274639"/>
            <a:ext cx="9258300" cy="1143000"/>
          </a:xfrm>
          <a:prstGeom prst="rect">
            <a:avLst/>
          </a:prstGeom>
        </p:spPr>
        <p:txBody>
          <a:bodyPr anchor="b" anchorCtr="0"/>
          <a:lstStyle>
            <a:lvl1pPr>
              <a:lnSpc>
                <a:spcPts val="3000"/>
              </a:lnSpc>
              <a:defRPr sz="3000" b="1" baseline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Headline – Myriad Pro, Bold, Shadow, 28pt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4350" y="1600201"/>
            <a:ext cx="9258300" cy="4191000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q"/>
              <a:defRPr sz="2400" b="1" baseline="0">
                <a:solidFill>
                  <a:schemeClr val="bg2"/>
                </a:solidFill>
              </a:defRPr>
            </a:lvl1pPr>
            <a:lvl2pPr>
              <a:buClr>
                <a:schemeClr val="tx1"/>
              </a:buClr>
              <a:buSzPct val="100000"/>
              <a:buFont typeface="Wingdings" pitchFamily="2" charset="2"/>
              <a:buChar char="§"/>
              <a:defRPr sz="2000">
                <a:solidFill>
                  <a:schemeClr val="bg2"/>
                </a:solidFill>
              </a:defRPr>
            </a:lvl2pPr>
            <a:lvl3pPr>
              <a:buClr>
                <a:schemeClr val="tx1"/>
              </a:buClr>
              <a:buSzPct val="10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3pPr>
            <a:lvl4pPr>
              <a:buClr>
                <a:schemeClr val="tx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tx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First level – Myriad Pro, Bold, 24pt</a:t>
            </a:r>
          </a:p>
          <a:p>
            <a:pPr lvl="1"/>
            <a:r>
              <a:rPr lang="en-US" dirty="0"/>
              <a:t>Second level – Myriad Pro, 20pt</a:t>
            </a:r>
          </a:p>
          <a:p>
            <a:pPr lvl="2"/>
            <a:r>
              <a:rPr lang="en-US" dirty="0"/>
              <a:t>Third level – Myriad Pro, 18pt	</a:t>
            </a:r>
          </a:p>
          <a:p>
            <a:pPr lvl="3"/>
            <a:r>
              <a:rPr lang="en-US" dirty="0"/>
              <a:t>Fourth level – Myriad Pro, 18pt</a:t>
            </a:r>
          </a:p>
          <a:p>
            <a:pPr lvl="4"/>
            <a:r>
              <a:rPr lang="en-US" dirty="0"/>
              <a:t>Fifth level – Myriad Pro, 18pt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514350" y="5791200"/>
            <a:ext cx="9258300" cy="60960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1100"/>
              </a:lnSpc>
              <a:buNone/>
              <a:defRPr sz="1100" baseline="0">
                <a:solidFill>
                  <a:schemeClr val="tx2"/>
                </a:solidFill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*Citations and references – Myriad Pro, 11pt</a:t>
            </a:r>
          </a:p>
        </p:txBody>
      </p:sp>
    </p:spTree>
    <p:extLst>
      <p:ext uri="{BB962C8B-B14F-4D97-AF65-F5344CB8AC3E}">
        <p14:creationId xmlns:p14="http://schemas.microsoft.com/office/powerpoint/2010/main" val="2142720319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ingle pic with resul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45013" y="287971"/>
            <a:ext cx="9454712" cy="844951"/>
          </a:xfrm>
          <a:prstGeom prst="rect">
            <a:avLst/>
          </a:prstGeom>
        </p:spPr>
        <p:txBody>
          <a:bodyPr anchor="ctr"/>
          <a:lstStyle>
            <a:lvl1pPr algn="l">
              <a:defRPr sz="2800" b="1" baseline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Photo Title – Myriad Pro, Bold, Shadow, 28pt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5013" y="1108502"/>
            <a:ext cx="5206787" cy="5266481"/>
          </a:xfrm>
          <a:prstGeom prst="rect">
            <a:avLst/>
          </a:prstGeom>
          <a:ln w="25400">
            <a:solidFill>
              <a:schemeClr val="bg2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  <a:effectLst/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0" hasCustomPrompt="1"/>
          </p:nvPr>
        </p:nvSpPr>
        <p:spPr>
          <a:xfrm>
            <a:off x="5845438" y="1108499"/>
            <a:ext cx="4054287" cy="5266481"/>
          </a:xfrm>
          <a:prstGeom prst="rect">
            <a:avLst/>
          </a:prstGeom>
        </p:spPr>
        <p:txBody>
          <a:bodyPr anchor="ctr" anchorCtr="0"/>
          <a:lstStyle>
            <a:lvl1pPr marL="0" indent="0">
              <a:buClr>
                <a:schemeClr val="tx1"/>
              </a:buClr>
              <a:buSzPct val="70000"/>
              <a:buFont typeface="Wingdings" pitchFamily="2" charset="2"/>
              <a:buNone/>
              <a:defRPr sz="2600" b="1">
                <a:solidFill>
                  <a:schemeClr val="tx1"/>
                </a:solidFill>
              </a:defRPr>
            </a:lvl1pPr>
            <a:lvl2pPr marL="344479" indent="0">
              <a:buClr>
                <a:schemeClr val="tx1"/>
              </a:buClr>
              <a:buSzPct val="100000"/>
              <a:buFont typeface="Wingdings" pitchFamily="2" charset="2"/>
              <a:buNone/>
              <a:defRPr sz="2200">
                <a:solidFill>
                  <a:schemeClr val="tx1">
                    <a:lumMod val="40000"/>
                    <a:lumOff val="60000"/>
                  </a:schemeClr>
                </a:solidFill>
              </a:defRPr>
            </a:lvl2pPr>
            <a:lvl3pPr>
              <a:buClr>
                <a:schemeClr val="tx1"/>
              </a:buClr>
              <a:buSzPct val="10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3pPr>
            <a:lvl4pPr>
              <a:buClr>
                <a:schemeClr val="tx1"/>
              </a:buClr>
              <a:buSzPct val="70000"/>
              <a:buFont typeface="Courier New" pitchFamily="49" charset="0"/>
              <a:buChar char="o"/>
              <a:defRPr sz="1800">
                <a:solidFill>
                  <a:schemeClr val="bg2"/>
                </a:solidFill>
              </a:defRPr>
            </a:lvl4pPr>
            <a:lvl5pPr>
              <a:buClr>
                <a:schemeClr val="tx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First level – Myriad Pro, bold, 24pt</a:t>
            </a:r>
          </a:p>
          <a:p>
            <a:pPr lvl="1"/>
            <a:r>
              <a:rPr lang="en-US" dirty="0"/>
              <a:t>Second level – Myriad Pro, 20pt</a:t>
            </a:r>
          </a:p>
          <a:p>
            <a:pPr lvl="2"/>
            <a:r>
              <a:rPr lang="en-US" dirty="0"/>
              <a:t>Third level – Myriad Pro, 18pt	</a:t>
            </a:r>
          </a:p>
          <a:p>
            <a:pPr lvl="3"/>
            <a:r>
              <a:rPr lang="en-US" dirty="0"/>
              <a:t>Fourth level – Myriad Pro, 18pt</a:t>
            </a:r>
          </a:p>
          <a:p>
            <a:pPr lvl="4"/>
            <a:r>
              <a:rPr lang="en-US" dirty="0"/>
              <a:t>Fifth level – Myriad Pro, 18pt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60894" y="6508891"/>
            <a:ext cx="4759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fld id="{61321917-6C5F-4604-9FA4-333D29860A7F}" type="slidenum">
              <a:rPr lang="en-US" sz="1400" i="0" smtClean="0">
                <a:solidFill>
                  <a:srgbClr val="0F56DC"/>
                </a:solidFill>
                <a:latin typeface="Myriad Web Pro"/>
                <a:ea typeface="+mn-ea"/>
              </a:rPr>
              <a:pPr algn="l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sz="1400" i="0" dirty="0">
              <a:solidFill>
                <a:srgbClr val="0F56DC"/>
              </a:solidFill>
              <a:latin typeface="Myriad Web Pro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262971271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514350" y="1981200"/>
            <a:ext cx="9258300" cy="1676400"/>
          </a:xfrm>
          <a:prstGeom prst="rect">
            <a:avLst/>
          </a:prstGeom>
        </p:spPr>
        <p:txBody>
          <a:bodyPr/>
          <a:lstStyle>
            <a:lvl1pPr>
              <a:lnSpc>
                <a:spcPts val="3000"/>
              </a:lnSpc>
              <a:defRPr sz="2800" b="1" baseline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Title of Presentation – Myriad Pro</a:t>
            </a:r>
            <a:br>
              <a:rPr lang="en-US" dirty="0"/>
            </a:br>
            <a:r>
              <a:rPr lang="en-US" dirty="0"/>
              <a:t> Bold, Shadow 28pt</a:t>
            </a:r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3050" y="3886200"/>
            <a:ext cx="7200900" cy="4572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baseline="0">
                <a:solidFill>
                  <a:schemeClr val="bg2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Presenters Name – Myriad Pro, Bold, 20pt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1543050" y="4267200"/>
            <a:ext cx="7200900" cy="1295400"/>
          </a:xfrm>
          <a:prstGeom prst="rect">
            <a:avLst/>
          </a:prstGeom>
        </p:spPr>
        <p:txBody>
          <a:bodyPr/>
          <a:lstStyle>
            <a:lvl1pPr algn="ctr">
              <a:lnSpc>
                <a:spcPts val="2000"/>
              </a:lnSpc>
              <a:buNone/>
              <a:defRPr sz="1800" baseline="0">
                <a:solidFill>
                  <a:schemeClr val="tx2"/>
                </a:solidFill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z="1800" dirty="0"/>
              <a:t>Title of Presenter –Myriad Pro, 18pt</a:t>
            </a:r>
          </a:p>
          <a:p>
            <a:pPr lvl="0"/>
            <a:endParaRPr lang="en-US" sz="1800" dirty="0"/>
          </a:p>
          <a:p>
            <a:pPr lvl="0"/>
            <a:r>
              <a:rPr lang="en-US" sz="1800" dirty="0"/>
              <a:t>Title of Event</a:t>
            </a:r>
          </a:p>
          <a:p>
            <a:pPr lvl="0"/>
            <a:r>
              <a:rPr lang="en-US" sz="1800" dirty="0"/>
              <a:t>Date of Event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2571750" y="6272784"/>
            <a:ext cx="5743575" cy="182880"/>
          </a:xfrm>
          <a:prstGeom prst="rect">
            <a:avLst/>
          </a:prstGeom>
        </p:spPr>
        <p:txBody>
          <a:bodyPr/>
          <a:lstStyle>
            <a:lvl1pPr>
              <a:buNone/>
              <a:defRPr sz="1000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Place Descriptor Here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2571750" y="6464808"/>
            <a:ext cx="5743575" cy="228600"/>
          </a:xfrm>
          <a:prstGeom prst="rect">
            <a:avLst/>
          </a:prstGeom>
        </p:spPr>
        <p:txBody>
          <a:bodyPr/>
          <a:lstStyle>
            <a:lvl1pPr>
              <a:buNone/>
              <a:defRPr sz="1000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Place Descriptor Here</a:t>
            </a:r>
          </a:p>
        </p:txBody>
      </p:sp>
    </p:spTree>
    <p:extLst>
      <p:ext uri="{BB962C8B-B14F-4D97-AF65-F5344CB8AC3E}">
        <p14:creationId xmlns:p14="http://schemas.microsoft.com/office/powerpoint/2010/main" val="2418343792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12602" y="4406901"/>
            <a:ext cx="8743950" cy="1362075"/>
          </a:xfrm>
          <a:prstGeom prst="rect">
            <a:avLst/>
          </a:prstGeom>
        </p:spPr>
        <p:txBody>
          <a:bodyPr anchor="t"/>
          <a:lstStyle>
            <a:lvl1pPr algn="l">
              <a:lnSpc>
                <a:spcPts val="3800"/>
              </a:lnSpc>
              <a:defRPr sz="3600" b="1" cap="all" baseline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Section Header</a:t>
            </a:r>
            <a:br>
              <a:rPr lang="en-US" dirty="0"/>
            </a:br>
            <a:r>
              <a:rPr lang="en-US" dirty="0"/>
              <a:t>Myriad Pro, bold, shadow, 36pt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12602" y="2906713"/>
            <a:ext cx="8743950" cy="1500187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2200"/>
              </a:lnSpc>
              <a:buNone/>
              <a:defRPr sz="2000" baseline="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Subhead – Myriad Pro, 20pt</a:t>
            </a:r>
          </a:p>
        </p:txBody>
      </p:sp>
    </p:spTree>
    <p:extLst>
      <p:ext uri="{BB962C8B-B14F-4D97-AF65-F5344CB8AC3E}">
        <p14:creationId xmlns:p14="http://schemas.microsoft.com/office/powerpoint/2010/main" val="2102216070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1525" y="1122363"/>
            <a:ext cx="874395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5875" y="3602038"/>
            <a:ext cx="771525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231" y="6356352"/>
            <a:ext cx="2314575" cy="365125"/>
          </a:xfrm>
          <a:prstGeom prst="rect">
            <a:avLst/>
          </a:prstGeom>
        </p:spPr>
        <p:txBody>
          <a:bodyPr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i="0">
              <a:solidFill>
                <a:srgbClr val="FFC000"/>
              </a:solidFill>
              <a:latin typeface="Myriad Web Pro"/>
              <a:ea typeface="+mn-e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07569" y="6356352"/>
            <a:ext cx="3471863" cy="365125"/>
          </a:xfrm>
          <a:prstGeom prst="rect">
            <a:avLst/>
          </a:prstGeom>
        </p:spPr>
        <p:txBody>
          <a:bodyPr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i="0">
              <a:solidFill>
                <a:srgbClr val="FFC000"/>
              </a:solidFill>
              <a:latin typeface="Myriad Web Pro"/>
              <a:ea typeface="+mn-e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65194" y="6356352"/>
            <a:ext cx="2314575" cy="365125"/>
          </a:xfrm>
          <a:prstGeom prst="rect">
            <a:avLst/>
          </a:prstGeom>
        </p:spPr>
        <p:txBody>
          <a:bodyPr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fld id="{E479D3A7-A8ED-4EF6-A5A8-E7894D22BDEE}" type="slidenum">
              <a:rPr lang="en-US" sz="1800" i="0" smtClean="0">
                <a:solidFill>
                  <a:srgbClr val="FFC000"/>
                </a:solidFill>
                <a:latin typeface="Myriad Web Pro"/>
                <a:ea typeface="+mn-ea"/>
              </a:rPr>
              <a:pPr algn="l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sz="1800" i="0">
              <a:solidFill>
                <a:srgbClr val="FFC000"/>
              </a:solidFill>
              <a:latin typeface="Myriad Web Pro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6989504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9018" y="365126"/>
            <a:ext cx="8872538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9018" y="1681163"/>
            <a:ext cx="4352329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9018" y="2505075"/>
            <a:ext cx="4352329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07794" y="1681163"/>
            <a:ext cx="4373762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07794" y="2505075"/>
            <a:ext cx="4373762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07231" y="6356351"/>
            <a:ext cx="2314575" cy="365125"/>
          </a:xfrm>
          <a:prstGeom prst="rect">
            <a:avLst/>
          </a:prstGeom>
        </p:spPr>
        <p:txBody>
          <a:bodyPr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fld id="{141FA27C-DFCB-48D6-8A1A-E30B77AF2C7B}" type="datetimeFigureOut">
              <a:rPr lang="en-US" sz="1800" i="0" smtClean="0">
                <a:solidFill>
                  <a:srgbClr val="0F56DC"/>
                </a:solidFill>
                <a:latin typeface="Myriad Web Pro"/>
                <a:ea typeface="+mn-ea"/>
              </a:rPr>
              <a:pPr algn="l" eaLnBrk="1" fontAlgn="auto" hangingPunct="1">
                <a:spcBef>
                  <a:spcPts val="0"/>
                </a:spcBef>
                <a:spcAft>
                  <a:spcPts val="0"/>
                </a:spcAft>
              </a:pPr>
              <a:t>8/6/2017</a:t>
            </a:fld>
            <a:endParaRPr lang="en-US" sz="1800" i="0">
              <a:solidFill>
                <a:srgbClr val="0F56DC"/>
              </a:solidFill>
              <a:latin typeface="Myriad Web Pro"/>
              <a:ea typeface="+mn-ea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407569" y="6356351"/>
            <a:ext cx="3471863" cy="365125"/>
          </a:xfrm>
          <a:prstGeom prst="rect">
            <a:avLst/>
          </a:prstGeom>
        </p:spPr>
        <p:txBody>
          <a:bodyPr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i="0">
              <a:solidFill>
                <a:srgbClr val="0F56DC"/>
              </a:solidFill>
              <a:latin typeface="Myriad Web Pro"/>
              <a:ea typeface="+mn-ea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265194" y="6356351"/>
            <a:ext cx="2314575" cy="365125"/>
          </a:xfrm>
          <a:prstGeom prst="rect">
            <a:avLst/>
          </a:prstGeom>
        </p:spPr>
        <p:txBody>
          <a:bodyPr/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fld id="{9A892DCB-FEDD-4FDA-B879-74FA10868C29}" type="slidenum">
              <a:rPr lang="en-US" sz="1800" i="0" smtClean="0">
                <a:solidFill>
                  <a:srgbClr val="0F56DC"/>
                </a:solidFill>
                <a:latin typeface="Myriad Web Pro"/>
                <a:ea typeface="+mn-ea"/>
              </a:rPr>
              <a:pPr algn="l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sz="1800" i="0">
              <a:solidFill>
                <a:srgbClr val="0F56DC"/>
              </a:solidFill>
              <a:latin typeface="Myriad Web Pro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8561451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7947" y="793751"/>
            <a:ext cx="7416999" cy="11779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3889378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LOSING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80" b="18140"/>
          <a:stretch/>
        </p:blipFill>
        <p:spPr>
          <a:xfrm>
            <a:off x="-17698" y="5900753"/>
            <a:ext cx="10304699" cy="95724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5137" y="3662434"/>
            <a:ext cx="886519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600" i="0" dirty="0">
                <a:solidFill>
                  <a:srgbClr val="695E4A"/>
                </a:solidFill>
                <a:latin typeface="Calibri" panose="020F0502020204030204" pitchFamily="34" charset="0"/>
                <a:ea typeface="+mn-ea"/>
              </a:rPr>
              <a:t>For more information, contact CDC</a:t>
            </a:r>
            <a:br>
              <a:rPr lang="en-US" sz="1600" i="0" dirty="0">
                <a:solidFill>
                  <a:srgbClr val="695E4A"/>
                </a:solidFill>
                <a:latin typeface="Calibri" panose="020F0502020204030204" pitchFamily="34" charset="0"/>
                <a:ea typeface="+mn-ea"/>
              </a:rPr>
            </a:br>
            <a:r>
              <a:rPr lang="en-US" sz="1600" i="0" dirty="0">
                <a:solidFill>
                  <a:srgbClr val="695E4A"/>
                </a:solidFill>
                <a:latin typeface="Calibri" panose="020F0502020204030204" pitchFamily="34" charset="0"/>
                <a:ea typeface="+mn-ea"/>
              </a:rPr>
              <a:t>1-800-CDC-INFO (232-4636)</a:t>
            </a:r>
            <a:br>
              <a:rPr lang="en-US" sz="1600" i="0" dirty="0">
                <a:solidFill>
                  <a:srgbClr val="695E4A"/>
                </a:solidFill>
                <a:latin typeface="Calibri" panose="020F0502020204030204" pitchFamily="34" charset="0"/>
                <a:ea typeface="+mn-ea"/>
              </a:rPr>
            </a:br>
            <a:r>
              <a:rPr lang="en-US" sz="1600" i="0" dirty="0">
                <a:solidFill>
                  <a:srgbClr val="695E4A"/>
                </a:solidFill>
                <a:latin typeface="Calibri" panose="020F0502020204030204" pitchFamily="34" charset="0"/>
                <a:ea typeface="+mn-ea"/>
              </a:rPr>
              <a:t>TTY:  1-888-232-6348    www.cdc.gov</a:t>
            </a:r>
            <a:br>
              <a:rPr lang="en-US" sz="1600" i="0" dirty="0">
                <a:solidFill>
                  <a:srgbClr val="695E4A"/>
                </a:solidFill>
                <a:latin typeface="Calibri" panose="020F0502020204030204" pitchFamily="34" charset="0"/>
                <a:ea typeface="+mn-ea"/>
              </a:rPr>
            </a:br>
            <a:br>
              <a:rPr lang="en-US" sz="1600" i="0" dirty="0">
                <a:solidFill>
                  <a:srgbClr val="695E4A"/>
                </a:solidFill>
                <a:latin typeface="Calibri" panose="020F0502020204030204" pitchFamily="34" charset="0"/>
                <a:ea typeface="+mn-ea"/>
              </a:rPr>
            </a:br>
            <a:br>
              <a:rPr lang="en-US" sz="1600" i="0" dirty="0">
                <a:solidFill>
                  <a:srgbClr val="695E4A"/>
                </a:solidFill>
                <a:latin typeface="Calibri" panose="020F0502020204030204" pitchFamily="34" charset="0"/>
                <a:ea typeface="+mn-ea"/>
              </a:rPr>
            </a:br>
            <a:r>
              <a:rPr lang="en-US" sz="1600" i="0" dirty="0">
                <a:solidFill>
                  <a:srgbClr val="695E4A"/>
                </a:solidFill>
                <a:latin typeface="Calibri" panose="020F0502020204030204" pitchFamily="34" charset="0"/>
                <a:ea typeface="+mn-ea"/>
              </a:rPr>
              <a:t>The findings and conclusions in this report are those of the authors and do not necessarily represent the official position of the Centers for Disease Control and Prevention.</a:t>
            </a:r>
          </a:p>
        </p:txBody>
      </p:sp>
    </p:spTree>
    <p:extLst>
      <p:ext uri="{BB962C8B-B14F-4D97-AF65-F5344CB8AC3E}">
        <p14:creationId xmlns:p14="http://schemas.microsoft.com/office/powerpoint/2010/main" val="1559650308"/>
      </p:ext>
    </p:extLst>
  </p:cSld>
  <p:clrMapOvr>
    <a:masterClrMapping/>
  </p:clrMapOvr>
  <p:transition>
    <p:fade/>
  </p:transition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9804"/>
                <a:invGamma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57301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0487" tIns="44450" rIns="90487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57301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0487" tIns="44450" rIns="90487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Text Box 4"/>
          <p:cNvSpPr txBox="1">
            <a:spLocks noChangeArrowheads="1"/>
          </p:cNvSpPr>
          <p:nvPr userDrawn="1"/>
        </p:nvSpPr>
        <p:spPr bwMode="auto">
          <a:xfrm>
            <a:off x="7685308" y="6477000"/>
            <a:ext cx="257459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sz="1800" b="1" i="0" dirty="0" err="1">
                <a:solidFill>
                  <a:schemeClr val="tx2"/>
                </a:solidFill>
              </a:rPr>
              <a:t>www.markfenton.com</a:t>
            </a:r>
            <a:endParaRPr lang="en-US" sz="1800" b="1" i="0" dirty="0">
              <a:solidFill>
                <a:schemeClr val="tx2"/>
              </a:solidFill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Char char="•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Char char="•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Char char="•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Char char="•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07232" y="1826685"/>
            <a:ext cx="8872538" cy="4349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6040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transition>
    <p:fade/>
  </p:transition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5pPr>
      <a:lvl6pPr marL="457189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6pPr>
      <a:lvl7pPr marL="914377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7pPr>
      <a:lvl8pPr marL="1371566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8pPr>
      <a:lvl9pPr marL="1828754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9pPr>
    </p:titleStyle>
    <p:bodyStyle>
      <a:lvl1pPr marL="342891" indent="-342891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1pPr>
      <a:lvl2pPr marL="742932" indent="-285744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2pPr>
      <a:lvl3pPr marL="1142971" indent="-228594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3pPr>
      <a:lvl4pPr marL="1600160" indent="-228594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4pPr>
      <a:lvl5pPr marL="2057349" indent="-228594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microsoft.com/office/2007/relationships/hdphoto" Target="../media/hdphoto1.wdp"/><Relationship Id="rId7" Type="http://schemas.openxmlformats.org/officeDocument/2006/relationships/image" Target="../media/image10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10" Type="http://schemas.openxmlformats.org/officeDocument/2006/relationships/image" Target="../media/image13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3.wdp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url?sa=i&amp;rct=j&amp;q=&amp;esrc=s&amp;source=images&amp;cd=&amp;cad=rja&amp;uact=8&amp;ved=0ahUKEwig2dqEqbvVAhUh5YMKHVnWDyoQjRwIBw&amp;url=https://www.lib.utexas.edu/maps/virgin_islands.html&amp;psig=AFQjCNEQh-ITxPfoZx9T-4PGAWWdoX2m0g&amp;ust=1501858464923600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source=images&amp;cd=&amp;cad=rja&amp;uact=8&amp;ved=0ahUKEwiv5PPztrvVAhXLlVQKHWoYD2YQjRwIBw&amp;url=http://www.estadisticas.gobierno.pr/iepr/Publicaciones/Proyectosespeciales/TendenciasenlaSaludPRBRFSS.aspx&amp;psig=AFQjCNECyFB9srQ1tPNfKLMFzuVwFOeeEQ&amp;ust=1501862201643598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2.jpeg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8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mailto:yzv4@cdc.gov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5.xml"/><Relationship Id="rId4" Type="http://schemas.openxmlformats.org/officeDocument/2006/relationships/hyperlink" Target="mailto:ydk8@cdc.gov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5458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-114300" y="381000"/>
            <a:ext cx="3276600" cy="5943600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sz="3600" b="1" dirty="0">
                <a:solidFill>
                  <a:schemeClr val="tx2"/>
                </a:solidFill>
                <a:cs typeface="+mn-cs"/>
              </a:rPr>
              <a:t>USVI Walkability Action Institute</a:t>
            </a:r>
          </a:p>
          <a:p>
            <a:pPr>
              <a:lnSpc>
                <a:spcPct val="90000"/>
              </a:lnSpc>
              <a:defRPr/>
            </a:pPr>
            <a:endParaRPr lang="en-US" sz="3600" b="1" dirty="0">
              <a:cs typeface="+mn-cs"/>
            </a:endParaRPr>
          </a:p>
          <a:p>
            <a:pPr>
              <a:lnSpc>
                <a:spcPct val="90000"/>
              </a:lnSpc>
              <a:defRPr/>
            </a:pPr>
            <a:r>
              <a:rPr lang="en-US" sz="3600" b="1" dirty="0">
                <a:solidFill>
                  <a:schemeClr val="tx2"/>
                </a:solidFill>
                <a:cs typeface="+mn-cs"/>
              </a:rPr>
              <a:t>_</a:t>
            </a:r>
          </a:p>
          <a:p>
            <a:pPr>
              <a:lnSpc>
                <a:spcPct val="90000"/>
              </a:lnSpc>
              <a:defRPr/>
            </a:pPr>
            <a:endParaRPr lang="en-US" b="1" dirty="0"/>
          </a:p>
          <a:p>
            <a:pPr>
              <a:lnSpc>
                <a:spcPct val="90000"/>
              </a:lnSpc>
              <a:defRPr/>
            </a:pPr>
            <a:endParaRPr lang="en-US" b="1" dirty="0">
              <a:cs typeface="+mn-cs"/>
            </a:endParaRPr>
          </a:p>
          <a:p>
            <a:pPr>
              <a:lnSpc>
                <a:spcPct val="90000"/>
              </a:lnSpc>
              <a:defRPr/>
            </a:pPr>
            <a:r>
              <a:rPr lang="en-US" sz="2800" b="1" dirty="0">
                <a:cs typeface="+mn-cs"/>
              </a:rPr>
              <a:t>Post-institute webinar</a:t>
            </a:r>
          </a:p>
          <a:p>
            <a:pPr>
              <a:lnSpc>
                <a:spcPct val="90000"/>
              </a:lnSpc>
              <a:defRPr/>
            </a:pPr>
            <a:endParaRPr lang="en-US" sz="2800" b="1" dirty="0">
              <a:solidFill>
                <a:schemeClr val="tx2"/>
              </a:solidFill>
              <a:cs typeface="+mn-cs"/>
            </a:endParaRPr>
          </a:p>
          <a:p>
            <a:pPr>
              <a:lnSpc>
                <a:spcPct val="90000"/>
              </a:lnSpc>
              <a:defRPr/>
            </a:pPr>
            <a:r>
              <a:rPr lang="en-US" sz="2800" b="1" dirty="0">
                <a:solidFill>
                  <a:schemeClr val="tx2"/>
                </a:solidFill>
                <a:cs typeface="+mn-cs"/>
              </a:rPr>
              <a:t>August 2017</a:t>
            </a:r>
          </a:p>
        </p:txBody>
      </p:sp>
      <p:sp>
        <p:nvSpPr>
          <p:cNvPr id="1555459" name="Text Box 3"/>
          <p:cNvSpPr txBox="1">
            <a:spLocks noChangeArrowheads="1"/>
          </p:cNvSpPr>
          <p:nvPr/>
        </p:nvSpPr>
        <p:spPr bwMode="auto">
          <a:xfrm>
            <a:off x="3962400" y="5105400"/>
            <a:ext cx="63246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sz="2400" b="1" i="0" dirty="0">
                <a:cs typeface="+mn-cs"/>
              </a:rPr>
              <a:t>WAI participants completing an ambitious walk audit near the hospital, St. Croix .</a:t>
            </a:r>
          </a:p>
        </p:txBody>
      </p:sp>
      <p:pic>
        <p:nvPicPr>
          <p:cNvPr id="2" name="Picture 1" descr="20170613_143624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9900" y="990600"/>
            <a:ext cx="7179733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984881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4" y="469649"/>
            <a:ext cx="8648700" cy="5016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0" dirty="0"/>
              <a:t>The 2017 USVI Walkability Institute is made possible through a partnership with TEPHINET, a program of The Task Force for Global Health (TFGH), the Centers for Disease Control and Prevention (CDC), and the USVI Department of Health (USVIDOH). </a:t>
            </a:r>
            <a:r>
              <a:rPr lang="en-US" b="1" i="0" dirty="0">
                <a:solidFill>
                  <a:schemeClr val="tx2"/>
                </a:solidFill>
              </a:rPr>
              <a:t>Its contents are the sole responsibility of the authors and do not necessarily represent the views of The Task Force for Global Health, Inc., TEPHINET, or the CDC.</a:t>
            </a:r>
          </a:p>
        </p:txBody>
      </p:sp>
    </p:spTree>
    <p:extLst>
      <p:ext uri="{BB962C8B-B14F-4D97-AF65-F5344CB8AC3E}">
        <p14:creationId xmlns:p14="http://schemas.microsoft.com/office/powerpoint/2010/main" val="13991842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0994" name="Rectangle 2"/>
          <p:cNvSpPr>
            <a:spLocks noGrp="1" noChangeArrowheads="1"/>
          </p:cNvSpPr>
          <p:nvPr>
            <p:ph type="title"/>
          </p:nvPr>
        </p:nvSpPr>
        <p:spPr>
          <a:xfrm>
            <a:off x="342900" y="0"/>
            <a:ext cx="3962400" cy="914400"/>
          </a:xfrm>
        </p:spPr>
        <p:txBody>
          <a:bodyPr/>
          <a:lstStyle/>
          <a:p>
            <a:pPr algn="l">
              <a:defRPr/>
            </a:pPr>
            <a:r>
              <a:rPr lang="en-US" sz="3200" b="1" dirty="0">
                <a:cs typeface="+mj-cs"/>
              </a:rPr>
              <a:t>Topics:</a:t>
            </a:r>
            <a:endParaRPr lang="en-US" sz="3200" dirty="0">
              <a:cs typeface="+mj-cs"/>
            </a:endParaRPr>
          </a:p>
        </p:txBody>
      </p:sp>
      <p:sp>
        <p:nvSpPr>
          <p:cNvPr id="1620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1509" y="1066800"/>
            <a:ext cx="3550392" cy="5425830"/>
          </a:xfrm>
        </p:spPr>
        <p:txBody>
          <a:bodyPr/>
          <a:lstStyle/>
          <a:p>
            <a:pPr>
              <a:defRPr/>
            </a:pPr>
            <a:r>
              <a:rPr lang="en-US" b="1" dirty="0"/>
              <a:t>The goal: from projects to policy!</a:t>
            </a:r>
          </a:p>
          <a:p>
            <a:pPr>
              <a:defRPr/>
            </a:pPr>
            <a:r>
              <a:rPr lang="en-US" b="1" dirty="0" err="1"/>
              <a:t>Epi</a:t>
            </a:r>
            <a:r>
              <a:rPr lang="en-US" b="1" dirty="0"/>
              <a:t>-Aid data – using it to make the case.</a:t>
            </a:r>
          </a:p>
          <a:p>
            <a:pPr>
              <a:defRPr/>
            </a:pPr>
            <a:r>
              <a:rPr lang="en-US" b="1" dirty="0"/>
              <a:t>Discuss island action plans.</a:t>
            </a:r>
          </a:p>
          <a:p>
            <a:pPr>
              <a:defRPr/>
            </a:pPr>
            <a:r>
              <a:rPr lang="en-US" b="1" dirty="0"/>
              <a:t>Next steps, further TA.</a:t>
            </a:r>
          </a:p>
          <a:p>
            <a:pPr>
              <a:defRPr/>
            </a:pPr>
            <a:endParaRPr lang="en-US" b="1" dirty="0"/>
          </a:p>
          <a:p>
            <a:pPr>
              <a:defRPr/>
            </a:pPr>
            <a:endParaRPr lang="en-US" b="1" dirty="0"/>
          </a:p>
          <a:p>
            <a:pPr>
              <a:defRPr/>
            </a:pP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24700" y="5257800"/>
            <a:ext cx="29494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0" dirty="0"/>
              <a:t>St. Thomas walk audit</a:t>
            </a:r>
          </a:p>
        </p:txBody>
      </p:sp>
      <p:pic>
        <p:nvPicPr>
          <p:cNvPr id="2" name="Picture 1" descr="IMG_3286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87800" y="381000"/>
            <a:ext cx="6299200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092706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PB154090.JPG"/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43700" y="4038600"/>
            <a:ext cx="2912926" cy="2405155"/>
          </a:xfrm>
          <a:prstGeom prst="rect">
            <a:avLst/>
          </a:prstGeom>
        </p:spPr>
      </p:pic>
      <p:pic>
        <p:nvPicPr>
          <p:cNvPr id="13" name="Picture 12" descr="PA259356.JPG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19300" y="4584660"/>
            <a:ext cx="4047864" cy="2197140"/>
          </a:xfrm>
          <a:prstGeom prst="rect">
            <a:avLst/>
          </a:prstGeom>
        </p:spPr>
      </p:pic>
      <p:sp>
        <p:nvSpPr>
          <p:cNvPr id="1660933" name="Text Box 5"/>
          <p:cNvSpPr txBox="1">
            <a:spLocks noChangeArrowheads="1"/>
          </p:cNvSpPr>
          <p:nvPr/>
        </p:nvSpPr>
        <p:spPr bwMode="auto">
          <a:xfrm>
            <a:off x="5372100" y="3733800"/>
            <a:ext cx="16002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i="0" dirty="0">
                <a:cs typeface="+mn-cs"/>
              </a:rPr>
              <a:t>Site Design</a:t>
            </a:r>
          </a:p>
        </p:txBody>
      </p:sp>
      <p:sp>
        <p:nvSpPr>
          <p:cNvPr id="1660937" name="Text Box 9"/>
          <p:cNvSpPr txBox="1">
            <a:spLocks noChangeArrowheads="1"/>
          </p:cNvSpPr>
          <p:nvPr/>
        </p:nvSpPr>
        <p:spPr bwMode="auto">
          <a:xfrm>
            <a:off x="2552700" y="3657600"/>
            <a:ext cx="15240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i="0" dirty="0">
                <a:cs typeface="+mn-cs"/>
              </a:rPr>
              <a:t>Safety &amp; Access</a:t>
            </a:r>
          </a:p>
        </p:txBody>
      </p:sp>
      <p:sp>
        <p:nvSpPr>
          <p:cNvPr id="1660938" name="Text Box 10"/>
          <p:cNvSpPr txBox="1">
            <a:spLocks noChangeArrowheads="1"/>
          </p:cNvSpPr>
          <p:nvPr/>
        </p:nvSpPr>
        <p:spPr bwMode="auto">
          <a:xfrm>
            <a:off x="5709158" y="3043535"/>
            <a:ext cx="149174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i="0" dirty="0">
                <a:cs typeface="+mn-cs"/>
              </a:rPr>
              <a:t>Network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8600" y="10180"/>
            <a:ext cx="10096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i="0" dirty="0">
                <a:solidFill>
                  <a:schemeClr val="tx2"/>
                </a:solidFill>
              </a:rPr>
              <a:t>Environment: settings supporting active transportation!</a:t>
            </a:r>
          </a:p>
        </p:txBody>
      </p:sp>
      <p:pic>
        <p:nvPicPr>
          <p:cNvPr id="16" name="Picture 15" descr="PB178134.JPG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77291" y="533400"/>
            <a:ext cx="2677409" cy="1561660"/>
          </a:xfrm>
          <a:prstGeom prst="rect">
            <a:avLst/>
          </a:prstGeom>
        </p:spPr>
      </p:pic>
      <p:pic>
        <p:nvPicPr>
          <p:cNvPr id="4" name="Picture 3" descr="P6124500.JPG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09600"/>
            <a:ext cx="2811637" cy="2057400"/>
          </a:xfrm>
          <a:prstGeom prst="rect">
            <a:avLst/>
          </a:prstGeom>
        </p:spPr>
      </p:pic>
      <p:pic>
        <p:nvPicPr>
          <p:cNvPr id="7" name="Picture 6" descr="P6114020.JPG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90700" y="1371600"/>
            <a:ext cx="2438400" cy="1904680"/>
          </a:xfrm>
          <a:prstGeom prst="rect">
            <a:avLst/>
          </a:prstGeom>
        </p:spPr>
      </p:pic>
      <p:sp>
        <p:nvSpPr>
          <p:cNvPr id="1660939" name="Text Box 11"/>
          <p:cNvSpPr txBox="1">
            <a:spLocks noChangeArrowheads="1"/>
          </p:cNvSpPr>
          <p:nvPr/>
        </p:nvSpPr>
        <p:spPr bwMode="auto">
          <a:xfrm>
            <a:off x="2171701" y="731759"/>
            <a:ext cx="208570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i="0" dirty="0">
                <a:cs typeface="+mn-cs"/>
              </a:rPr>
              <a:t>Destinations</a:t>
            </a:r>
          </a:p>
        </p:txBody>
      </p:sp>
      <p:pic>
        <p:nvPicPr>
          <p:cNvPr id="18" name="Picture 17" descr="P6124376.JPG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10100" y="629066"/>
            <a:ext cx="2532083" cy="2418934"/>
          </a:xfrm>
          <a:prstGeom prst="rect">
            <a:avLst/>
          </a:prstGeom>
        </p:spPr>
      </p:pic>
      <p:pic>
        <p:nvPicPr>
          <p:cNvPr id="19" name="Picture 18" descr="PA266729.JP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507" y="3505200"/>
            <a:ext cx="2447925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 descr="P6124562.JPG"/>
          <p:cNvPicPr>
            <a:picLocks noChangeAspect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77100" y="2133600"/>
            <a:ext cx="2773970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30625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0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0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0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0933" grpId="0"/>
      <p:bldP spid="1660937" grpId="0"/>
      <p:bldP spid="166093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4722" name="Text Box 2"/>
          <p:cNvSpPr txBox="1">
            <a:spLocks noChangeArrowheads="1"/>
          </p:cNvSpPr>
          <p:nvPr/>
        </p:nvSpPr>
        <p:spPr bwMode="auto">
          <a:xfrm>
            <a:off x="0" y="33003"/>
            <a:ext cx="51435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sz="3600" b="1" i="0" dirty="0">
                <a:solidFill>
                  <a:schemeClr val="tx2"/>
                </a:solidFill>
              </a:rPr>
              <a:t>The “stealth” team:</a:t>
            </a:r>
            <a:endParaRPr lang="en-US" sz="3600" b="1" i="0" dirty="0"/>
          </a:p>
        </p:txBody>
      </p:sp>
      <p:sp>
        <p:nvSpPr>
          <p:cNvPr id="1694723" name="Oval 3"/>
          <p:cNvSpPr>
            <a:spLocks noChangeArrowheads="1"/>
          </p:cNvSpPr>
          <p:nvPr/>
        </p:nvSpPr>
        <p:spPr bwMode="auto">
          <a:xfrm>
            <a:off x="4152901" y="3962400"/>
            <a:ext cx="1066800" cy="990600"/>
          </a:xfrm>
          <a:prstGeom prst="ellipse">
            <a:avLst/>
          </a:prstGeom>
          <a:solidFill>
            <a:schemeClr val="accent1">
              <a:alpha val="49001"/>
            </a:schemeClr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 b="1" i="0"/>
              <a:t>Health</a:t>
            </a:r>
          </a:p>
        </p:txBody>
      </p:sp>
      <p:sp>
        <p:nvSpPr>
          <p:cNvPr id="1694724" name="Oval 4"/>
          <p:cNvSpPr>
            <a:spLocks noChangeArrowheads="1"/>
          </p:cNvSpPr>
          <p:nvPr/>
        </p:nvSpPr>
        <p:spPr bwMode="auto">
          <a:xfrm>
            <a:off x="2933700" y="1981200"/>
            <a:ext cx="1066800" cy="990600"/>
          </a:xfrm>
          <a:prstGeom prst="ellipse">
            <a:avLst/>
          </a:prstGeom>
          <a:solidFill>
            <a:srgbClr val="993366">
              <a:alpha val="49001"/>
            </a:srgbClr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 b="1" i="0"/>
              <a:t>DPW</a:t>
            </a:r>
          </a:p>
        </p:txBody>
      </p:sp>
      <p:sp>
        <p:nvSpPr>
          <p:cNvPr id="1694725" name="Oval 5"/>
          <p:cNvSpPr>
            <a:spLocks noChangeArrowheads="1"/>
          </p:cNvSpPr>
          <p:nvPr/>
        </p:nvSpPr>
        <p:spPr bwMode="auto">
          <a:xfrm>
            <a:off x="3314704" y="1143000"/>
            <a:ext cx="1295400" cy="1143000"/>
          </a:xfrm>
          <a:prstGeom prst="ellipse">
            <a:avLst/>
          </a:prstGeom>
          <a:solidFill>
            <a:srgbClr val="008000">
              <a:alpha val="49001"/>
            </a:srgbClr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000" b="1" i="0"/>
              <a:t>Planning</a:t>
            </a:r>
          </a:p>
        </p:txBody>
      </p:sp>
      <p:sp>
        <p:nvSpPr>
          <p:cNvPr id="1694726" name="Oval 6"/>
          <p:cNvSpPr>
            <a:spLocks noChangeArrowheads="1"/>
          </p:cNvSpPr>
          <p:nvPr/>
        </p:nvSpPr>
        <p:spPr bwMode="auto">
          <a:xfrm>
            <a:off x="4914900" y="6096000"/>
            <a:ext cx="685800" cy="685800"/>
          </a:xfrm>
          <a:prstGeom prst="ellipse">
            <a:avLst/>
          </a:prstGeom>
          <a:solidFill>
            <a:srgbClr val="FF6600">
              <a:alpha val="49001"/>
            </a:srgbClr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 b="1" i="0"/>
              <a:t>AHA</a:t>
            </a:r>
          </a:p>
        </p:txBody>
      </p:sp>
      <p:sp>
        <p:nvSpPr>
          <p:cNvPr id="1694727" name="Oval 7"/>
          <p:cNvSpPr>
            <a:spLocks noChangeArrowheads="1"/>
          </p:cNvSpPr>
          <p:nvPr/>
        </p:nvSpPr>
        <p:spPr bwMode="auto">
          <a:xfrm>
            <a:off x="3467100" y="5257800"/>
            <a:ext cx="1219200" cy="990600"/>
          </a:xfrm>
          <a:prstGeom prst="ellipse">
            <a:avLst/>
          </a:prstGeom>
          <a:solidFill>
            <a:srgbClr val="FF9900">
              <a:alpha val="49001"/>
            </a:srgbClr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 b="1" i="0" dirty="0"/>
              <a:t>AARP</a:t>
            </a:r>
          </a:p>
        </p:txBody>
      </p:sp>
      <p:sp>
        <p:nvSpPr>
          <p:cNvPr id="1694728" name="Oval 8"/>
          <p:cNvSpPr>
            <a:spLocks noChangeArrowheads="1"/>
          </p:cNvSpPr>
          <p:nvPr/>
        </p:nvSpPr>
        <p:spPr bwMode="auto">
          <a:xfrm>
            <a:off x="4152904" y="6172200"/>
            <a:ext cx="762000" cy="685800"/>
          </a:xfrm>
          <a:prstGeom prst="ellipse">
            <a:avLst/>
          </a:prstGeom>
          <a:solidFill>
            <a:srgbClr val="FF9900">
              <a:alpha val="49001"/>
            </a:srgbClr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 b="1" i="0"/>
              <a:t>ACS</a:t>
            </a:r>
          </a:p>
        </p:txBody>
      </p:sp>
      <p:sp>
        <p:nvSpPr>
          <p:cNvPr id="1694729" name="Oval 9"/>
          <p:cNvSpPr>
            <a:spLocks noChangeArrowheads="1"/>
          </p:cNvSpPr>
          <p:nvPr/>
        </p:nvSpPr>
        <p:spPr bwMode="auto">
          <a:xfrm>
            <a:off x="495301" y="990600"/>
            <a:ext cx="1295400" cy="1295400"/>
          </a:xfrm>
          <a:prstGeom prst="ellipse">
            <a:avLst/>
          </a:prstGeom>
          <a:solidFill>
            <a:srgbClr val="993366">
              <a:alpha val="49001"/>
            </a:srgbClr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000" b="1" i="0"/>
              <a:t>Transport</a:t>
            </a:r>
          </a:p>
        </p:txBody>
      </p:sp>
      <p:sp>
        <p:nvSpPr>
          <p:cNvPr id="1694730" name="Oval 10"/>
          <p:cNvSpPr>
            <a:spLocks noChangeArrowheads="1"/>
          </p:cNvSpPr>
          <p:nvPr/>
        </p:nvSpPr>
        <p:spPr bwMode="auto">
          <a:xfrm>
            <a:off x="7353301" y="914400"/>
            <a:ext cx="838200" cy="762000"/>
          </a:xfrm>
          <a:prstGeom prst="ellipse">
            <a:avLst/>
          </a:prstGeom>
          <a:solidFill>
            <a:srgbClr val="339966">
              <a:alpha val="49001"/>
            </a:srgbClr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 b="1" i="0"/>
              <a:t>Rec.</a:t>
            </a:r>
          </a:p>
        </p:txBody>
      </p:sp>
      <p:sp>
        <p:nvSpPr>
          <p:cNvPr id="1694731" name="Oval 11"/>
          <p:cNvSpPr>
            <a:spLocks noChangeArrowheads="1"/>
          </p:cNvSpPr>
          <p:nvPr/>
        </p:nvSpPr>
        <p:spPr bwMode="auto">
          <a:xfrm>
            <a:off x="7124700" y="304800"/>
            <a:ext cx="838200" cy="762000"/>
          </a:xfrm>
          <a:prstGeom prst="ellipse">
            <a:avLst/>
          </a:prstGeom>
          <a:solidFill>
            <a:srgbClr val="339966">
              <a:alpha val="49001"/>
            </a:srgbClr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 b="1" i="0"/>
              <a:t>Trails</a:t>
            </a:r>
          </a:p>
        </p:txBody>
      </p:sp>
      <p:sp>
        <p:nvSpPr>
          <p:cNvPr id="1694732" name="Oval 12"/>
          <p:cNvSpPr>
            <a:spLocks noChangeArrowheads="1"/>
          </p:cNvSpPr>
          <p:nvPr/>
        </p:nvSpPr>
        <p:spPr bwMode="auto">
          <a:xfrm>
            <a:off x="4457700" y="838200"/>
            <a:ext cx="1219200" cy="1143000"/>
          </a:xfrm>
          <a:prstGeom prst="ellipse">
            <a:avLst/>
          </a:prstGeom>
          <a:solidFill>
            <a:srgbClr val="993300">
              <a:alpha val="49001"/>
            </a:srgbClr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 b="1" i="0"/>
              <a:t>Elected</a:t>
            </a:r>
          </a:p>
        </p:txBody>
      </p:sp>
      <p:sp>
        <p:nvSpPr>
          <p:cNvPr id="1694733" name="Oval 13"/>
          <p:cNvSpPr>
            <a:spLocks noChangeArrowheads="1"/>
          </p:cNvSpPr>
          <p:nvPr/>
        </p:nvSpPr>
        <p:spPr bwMode="auto">
          <a:xfrm>
            <a:off x="342900" y="2133600"/>
            <a:ext cx="1219200" cy="1219200"/>
          </a:xfrm>
          <a:prstGeom prst="ellipse">
            <a:avLst/>
          </a:prstGeom>
          <a:solidFill>
            <a:srgbClr val="800000">
              <a:alpha val="49001"/>
            </a:srgbClr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800" b="1" i="0"/>
              <a:t>Neighbor-</a:t>
            </a:r>
          </a:p>
          <a:p>
            <a:pPr algn="ctr"/>
            <a:r>
              <a:rPr lang="en-US" sz="1800" b="1" i="0"/>
              <a:t>hoods</a:t>
            </a:r>
          </a:p>
        </p:txBody>
      </p:sp>
      <p:sp>
        <p:nvSpPr>
          <p:cNvPr id="1694734" name="Oval 14"/>
          <p:cNvSpPr>
            <a:spLocks noChangeArrowheads="1"/>
          </p:cNvSpPr>
          <p:nvPr/>
        </p:nvSpPr>
        <p:spPr bwMode="auto">
          <a:xfrm>
            <a:off x="7429500" y="4648200"/>
            <a:ext cx="990600" cy="990600"/>
          </a:xfrm>
          <a:prstGeom prst="ellipse">
            <a:avLst/>
          </a:prstGeom>
          <a:solidFill>
            <a:srgbClr val="339966">
              <a:alpha val="49001"/>
            </a:srgbClr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 b="1" i="0"/>
              <a:t>PTOs</a:t>
            </a:r>
          </a:p>
        </p:txBody>
      </p:sp>
      <p:sp>
        <p:nvSpPr>
          <p:cNvPr id="1694735" name="Oval 15"/>
          <p:cNvSpPr>
            <a:spLocks noChangeArrowheads="1"/>
          </p:cNvSpPr>
          <p:nvPr/>
        </p:nvSpPr>
        <p:spPr bwMode="auto">
          <a:xfrm>
            <a:off x="419100" y="5029200"/>
            <a:ext cx="1371600" cy="1371600"/>
          </a:xfrm>
          <a:prstGeom prst="ellipse">
            <a:avLst/>
          </a:prstGeom>
          <a:solidFill>
            <a:srgbClr val="FFFF00">
              <a:alpha val="49001"/>
            </a:srgbClr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 b="1" i="0"/>
              <a:t>Hospital</a:t>
            </a:r>
          </a:p>
        </p:txBody>
      </p:sp>
      <p:sp>
        <p:nvSpPr>
          <p:cNvPr id="1694736" name="Oval 16"/>
          <p:cNvSpPr>
            <a:spLocks noChangeArrowheads="1"/>
          </p:cNvSpPr>
          <p:nvPr/>
        </p:nvSpPr>
        <p:spPr bwMode="auto">
          <a:xfrm>
            <a:off x="1714500" y="4953000"/>
            <a:ext cx="1143000" cy="1143000"/>
          </a:xfrm>
          <a:prstGeom prst="ellipse">
            <a:avLst/>
          </a:prstGeom>
          <a:solidFill>
            <a:srgbClr val="FFFF00">
              <a:alpha val="49001"/>
            </a:srgbClr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 b="1" i="0"/>
              <a:t>Insurer</a:t>
            </a:r>
          </a:p>
        </p:txBody>
      </p:sp>
      <p:sp>
        <p:nvSpPr>
          <p:cNvPr id="1694737" name="Oval 17"/>
          <p:cNvSpPr>
            <a:spLocks noChangeArrowheads="1"/>
          </p:cNvSpPr>
          <p:nvPr/>
        </p:nvSpPr>
        <p:spPr bwMode="auto">
          <a:xfrm>
            <a:off x="7962900" y="152400"/>
            <a:ext cx="1371600" cy="1295400"/>
          </a:xfrm>
          <a:prstGeom prst="ellipse">
            <a:avLst/>
          </a:prstGeom>
          <a:solidFill>
            <a:srgbClr val="339966">
              <a:alpha val="49001"/>
            </a:srgbClr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000" b="1" i="0"/>
              <a:t>Bike/Ped</a:t>
            </a:r>
          </a:p>
          <a:p>
            <a:pPr algn="ctr"/>
            <a:r>
              <a:rPr lang="en-US" sz="2000" b="1" i="0"/>
              <a:t>Advocate</a:t>
            </a:r>
          </a:p>
        </p:txBody>
      </p:sp>
      <p:sp>
        <p:nvSpPr>
          <p:cNvPr id="1694738" name="Oval 18"/>
          <p:cNvSpPr>
            <a:spLocks noChangeArrowheads="1"/>
          </p:cNvSpPr>
          <p:nvPr/>
        </p:nvSpPr>
        <p:spPr bwMode="auto">
          <a:xfrm>
            <a:off x="8343900" y="2819400"/>
            <a:ext cx="914400" cy="914400"/>
          </a:xfrm>
          <a:prstGeom prst="ellipse">
            <a:avLst/>
          </a:prstGeom>
          <a:solidFill>
            <a:srgbClr val="800080">
              <a:alpha val="49001"/>
            </a:srgbClr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000" b="1" i="0"/>
              <a:t>Banks</a:t>
            </a:r>
          </a:p>
        </p:txBody>
      </p:sp>
      <p:sp>
        <p:nvSpPr>
          <p:cNvPr id="1694739" name="Oval 19"/>
          <p:cNvSpPr>
            <a:spLocks noChangeArrowheads="1"/>
          </p:cNvSpPr>
          <p:nvPr/>
        </p:nvSpPr>
        <p:spPr bwMode="auto">
          <a:xfrm>
            <a:off x="9258300" y="3200400"/>
            <a:ext cx="914400" cy="914400"/>
          </a:xfrm>
          <a:prstGeom prst="ellipse">
            <a:avLst/>
          </a:prstGeom>
          <a:solidFill>
            <a:srgbClr val="33CCCC">
              <a:alpha val="49001"/>
            </a:srgbClr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 b="1" i="0"/>
              <a:t>NAHB</a:t>
            </a:r>
          </a:p>
        </p:txBody>
      </p:sp>
      <p:sp>
        <p:nvSpPr>
          <p:cNvPr id="1694740" name="Oval 20"/>
          <p:cNvSpPr>
            <a:spLocks noChangeArrowheads="1"/>
          </p:cNvSpPr>
          <p:nvPr/>
        </p:nvSpPr>
        <p:spPr bwMode="auto">
          <a:xfrm>
            <a:off x="6743704" y="5257800"/>
            <a:ext cx="1066800" cy="990600"/>
          </a:xfrm>
          <a:prstGeom prst="ellipse">
            <a:avLst/>
          </a:prstGeom>
          <a:solidFill>
            <a:srgbClr val="0000FF">
              <a:alpha val="49001"/>
            </a:srgbClr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800" b="1" i="0"/>
              <a:t>Churches</a:t>
            </a:r>
          </a:p>
        </p:txBody>
      </p:sp>
      <p:sp>
        <p:nvSpPr>
          <p:cNvPr id="1694741" name="Oval 21"/>
          <p:cNvSpPr>
            <a:spLocks noChangeArrowheads="1"/>
          </p:cNvSpPr>
          <p:nvPr/>
        </p:nvSpPr>
        <p:spPr bwMode="auto">
          <a:xfrm>
            <a:off x="800100" y="4038600"/>
            <a:ext cx="1371600" cy="1295400"/>
          </a:xfrm>
          <a:prstGeom prst="ellipse">
            <a:avLst/>
          </a:prstGeom>
          <a:solidFill>
            <a:srgbClr val="339966">
              <a:alpha val="49001"/>
            </a:srgbClr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000" b="1" i="0"/>
              <a:t>Employers</a:t>
            </a:r>
          </a:p>
        </p:txBody>
      </p:sp>
      <p:sp>
        <p:nvSpPr>
          <p:cNvPr id="1694742" name="Oval 22"/>
          <p:cNvSpPr>
            <a:spLocks noChangeArrowheads="1"/>
          </p:cNvSpPr>
          <p:nvPr/>
        </p:nvSpPr>
        <p:spPr bwMode="auto">
          <a:xfrm>
            <a:off x="5905506" y="2971800"/>
            <a:ext cx="1164147" cy="1161010"/>
          </a:xfrm>
          <a:prstGeom prst="ellipse">
            <a:avLst/>
          </a:prstGeom>
          <a:solidFill>
            <a:srgbClr val="FF99CC">
              <a:alpha val="49001"/>
            </a:srgbClr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800" b="1" i="0"/>
              <a:t>Developer</a:t>
            </a:r>
          </a:p>
        </p:txBody>
      </p:sp>
      <p:sp>
        <p:nvSpPr>
          <p:cNvPr id="1694743" name="Oval 23"/>
          <p:cNvSpPr>
            <a:spLocks noChangeArrowheads="1"/>
          </p:cNvSpPr>
          <p:nvPr/>
        </p:nvSpPr>
        <p:spPr bwMode="auto">
          <a:xfrm>
            <a:off x="9105900" y="2514600"/>
            <a:ext cx="838200" cy="762000"/>
          </a:xfrm>
          <a:prstGeom prst="ellipse">
            <a:avLst/>
          </a:prstGeom>
          <a:solidFill>
            <a:srgbClr val="33CCCC">
              <a:alpha val="49001"/>
            </a:srgbClr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 b="1" i="0"/>
              <a:t>NAR</a:t>
            </a:r>
          </a:p>
        </p:txBody>
      </p:sp>
      <p:sp>
        <p:nvSpPr>
          <p:cNvPr id="1694744" name="Oval 24"/>
          <p:cNvSpPr>
            <a:spLocks noChangeArrowheads="1"/>
          </p:cNvSpPr>
          <p:nvPr/>
        </p:nvSpPr>
        <p:spPr bwMode="auto">
          <a:xfrm>
            <a:off x="3848100" y="1905000"/>
            <a:ext cx="2209800" cy="2133600"/>
          </a:xfrm>
          <a:prstGeom prst="ellipse">
            <a:avLst/>
          </a:prstGeom>
          <a:solidFill>
            <a:srgbClr val="FF6600">
              <a:alpha val="75000"/>
            </a:srgbClr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800" b="1" i="0" dirty="0"/>
              <a:t>Vision</a:t>
            </a:r>
          </a:p>
          <a:p>
            <a:pPr algn="ctr"/>
            <a:r>
              <a:rPr lang="en-US" sz="2800" b="1" i="0" dirty="0"/>
              <a:t>Job</a:t>
            </a:r>
          </a:p>
          <a:p>
            <a:pPr algn="ctr"/>
            <a:r>
              <a:rPr lang="en-US" sz="2800" b="1" i="0" dirty="0"/>
              <a:t>Reach</a:t>
            </a:r>
          </a:p>
        </p:txBody>
      </p:sp>
      <p:sp>
        <p:nvSpPr>
          <p:cNvPr id="1694745" name="Line 25"/>
          <p:cNvSpPr>
            <a:spLocks noChangeShapeType="1"/>
          </p:cNvSpPr>
          <p:nvPr/>
        </p:nvSpPr>
        <p:spPr bwMode="auto">
          <a:xfrm>
            <a:off x="1866904" y="1981200"/>
            <a:ext cx="12192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94746" name="Line 26"/>
          <p:cNvSpPr>
            <a:spLocks noChangeShapeType="1"/>
          </p:cNvSpPr>
          <p:nvPr/>
        </p:nvSpPr>
        <p:spPr bwMode="auto">
          <a:xfrm>
            <a:off x="7200904" y="3048000"/>
            <a:ext cx="1066800" cy="762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94747" name="Line 27"/>
          <p:cNvSpPr>
            <a:spLocks noChangeShapeType="1"/>
          </p:cNvSpPr>
          <p:nvPr/>
        </p:nvSpPr>
        <p:spPr bwMode="auto">
          <a:xfrm flipV="1">
            <a:off x="2400300" y="4572000"/>
            <a:ext cx="914400" cy="304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94748" name="Line 28"/>
          <p:cNvSpPr>
            <a:spLocks noChangeShapeType="1"/>
          </p:cNvSpPr>
          <p:nvPr/>
        </p:nvSpPr>
        <p:spPr bwMode="auto">
          <a:xfrm flipH="1" flipV="1">
            <a:off x="4610100" y="4876800"/>
            <a:ext cx="0" cy="609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94749" name="Line 29"/>
          <p:cNvSpPr>
            <a:spLocks noChangeShapeType="1"/>
          </p:cNvSpPr>
          <p:nvPr/>
        </p:nvSpPr>
        <p:spPr bwMode="auto">
          <a:xfrm>
            <a:off x="6438900" y="4267200"/>
            <a:ext cx="914400" cy="685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94750" name="Line 30"/>
          <p:cNvSpPr>
            <a:spLocks noChangeShapeType="1"/>
          </p:cNvSpPr>
          <p:nvPr/>
        </p:nvSpPr>
        <p:spPr bwMode="auto">
          <a:xfrm flipV="1">
            <a:off x="6515100" y="1143000"/>
            <a:ext cx="685800" cy="304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94751" name="Oval 31"/>
          <p:cNvSpPr>
            <a:spLocks noChangeArrowheads="1"/>
          </p:cNvSpPr>
          <p:nvPr/>
        </p:nvSpPr>
        <p:spPr bwMode="auto">
          <a:xfrm>
            <a:off x="7658104" y="5562600"/>
            <a:ext cx="1066800" cy="990600"/>
          </a:xfrm>
          <a:prstGeom prst="ellipse">
            <a:avLst/>
          </a:prstGeom>
          <a:solidFill>
            <a:srgbClr val="33CCCC">
              <a:alpha val="49001"/>
            </a:srgbClr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000" b="1" i="0"/>
              <a:t>Service</a:t>
            </a:r>
          </a:p>
          <a:p>
            <a:pPr algn="ctr"/>
            <a:r>
              <a:rPr lang="en-US" sz="2000" b="1" i="0"/>
              <a:t>Orgs.</a:t>
            </a:r>
          </a:p>
        </p:txBody>
      </p:sp>
      <p:sp>
        <p:nvSpPr>
          <p:cNvPr id="1694752" name="Oval 32"/>
          <p:cNvSpPr>
            <a:spLocks noChangeArrowheads="1"/>
          </p:cNvSpPr>
          <p:nvPr/>
        </p:nvSpPr>
        <p:spPr bwMode="auto">
          <a:xfrm>
            <a:off x="2705101" y="2667000"/>
            <a:ext cx="1219200" cy="1066800"/>
          </a:xfrm>
          <a:prstGeom prst="ellipse">
            <a:avLst/>
          </a:prstGeom>
          <a:solidFill>
            <a:srgbClr val="FFFF00">
              <a:alpha val="49001"/>
            </a:srgbClr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000" b="1" i="0" dirty="0"/>
              <a:t>Transit</a:t>
            </a:r>
          </a:p>
        </p:txBody>
      </p:sp>
      <p:sp>
        <p:nvSpPr>
          <p:cNvPr id="1694753" name="Oval 33"/>
          <p:cNvSpPr>
            <a:spLocks noChangeArrowheads="1"/>
          </p:cNvSpPr>
          <p:nvPr/>
        </p:nvSpPr>
        <p:spPr bwMode="auto">
          <a:xfrm>
            <a:off x="7886700" y="1371600"/>
            <a:ext cx="1143000" cy="990600"/>
          </a:xfrm>
          <a:prstGeom prst="ellipse">
            <a:avLst/>
          </a:prstGeom>
          <a:solidFill>
            <a:srgbClr val="00FF00">
              <a:alpha val="49001"/>
            </a:srgbClr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400" b="1" i="0"/>
              <a:t>Enviro.</a:t>
            </a:r>
          </a:p>
        </p:txBody>
      </p:sp>
      <p:sp>
        <p:nvSpPr>
          <p:cNvPr id="1694754" name="Oval 34"/>
          <p:cNvSpPr>
            <a:spLocks noChangeArrowheads="1"/>
          </p:cNvSpPr>
          <p:nvPr/>
        </p:nvSpPr>
        <p:spPr bwMode="auto">
          <a:xfrm>
            <a:off x="5981704" y="2057400"/>
            <a:ext cx="1219200" cy="1066800"/>
          </a:xfrm>
          <a:prstGeom prst="ellipse">
            <a:avLst/>
          </a:prstGeom>
          <a:solidFill>
            <a:srgbClr val="00CCFF">
              <a:alpha val="49001"/>
            </a:srgbClr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000" b="1" i="0" dirty="0"/>
              <a:t>Housing</a:t>
            </a:r>
          </a:p>
        </p:txBody>
      </p:sp>
      <p:sp>
        <p:nvSpPr>
          <p:cNvPr id="1694755" name="Oval 35"/>
          <p:cNvSpPr>
            <a:spLocks noChangeArrowheads="1"/>
          </p:cNvSpPr>
          <p:nvPr/>
        </p:nvSpPr>
        <p:spPr bwMode="auto">
          <a:xfrm>
            <a:off x="5143500" y="3733800"/>
            <a:ext cx="1143000" cy="990600"/>
          </a:xfrm>
          <a:prstGeom prst="ellipse">
            <a:avLst/>
          </a:prstGeom>
          <a:solidFill>
            <a:schemeClr val="accent1">
              <a:alpha val="37000"/>
            </a:schemeClr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000" b="1" i="0"/>
              <a:t>Schools</a:t>
            </a:r>
          </a:p>
        </p:txBody>
      </p:sp>
      <p:sp>
        <p:nvSpPr>
          <p:cNvPr id="1694756" name="Oval 36"/>
          <p:cNvSpPr>
            <a:spLocks noChangeArrowheads="1"/>
          </p:cNvSpPr>
          <p:nvPr/>
        </p:nvSpPr>
        <p:spPr bwMode="auto">
          <a:xfrm>
            <a:off x="5524501" y="1295400"/>
            <a:ext cx="1066800" cy="990600"/>
          </a:xfrm>
          <a:prstGeom prst="ellipse">
            <a:avLst/>
          </a:prstGeom>
          <a:solidFill>
            <a:srgbClr val="CC9900">
              <a:alpha val="49001"/>
            </a:srgbClr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000" b="1" i="0"/>
              <a:t>Parks</a:t>
            </a:r>
          </a:p>
        </p:txBody>
      </p:sp>
      <p:sp>
        <p:nvSpPr>
          <p:cNvPr id="1694757" name="Oval 37"/>
          <p:cNvSpPr>
            <a:spLocks noChangeArrowheads="1"/>
          </p:cNvSpPr>
          <p:nvPr/>
        </p:nvSpPr>
        <p:spPr bwMode="auto">
          <a:xfrm>
            <a:off x="4610100" y="5257800"/>
            <a:ext cx="1066800" cy="914400"/>
          </a:xfrm>
          <a:prstGeom prst="ellipse">
            <a:avLst/>
          </a:prstGeom>
          <a:solidFill>
            <a:srgbClr val="FF6600">
              <a:alpha val="49001"/>
            </a:srgbClr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000" b="1" i="0"/>
              <a:t>Found.</a:t>
            </a:r>
          </a:p>
        </p:txBody>
      </p:sp>
      <p:sp>
        <p:nvSpPr>
          <p:cNvPr id="1694758" name="Oval 38"/>
          <p:cNvSpPr>
            <a:spLocks noChangeArrowheads="1"/>
          </p:cNvSpPr>
          <p:nvPr/>
        </p:nvSpPr>
        <p:spPr bwMode="auto">
          <a:xfrm>
            <a:off x="3162300" y="3505200"/>
            <a:ext cx="1143000" cy="1066800"/>
          </a:xfrm>
          <a:prstGeom prst="ellipse">
            <a:avLst/>
          </a:prstGeom>
          <a:solidFill>
            <a:srgbClr val="FF6600">
              <a:alpha val="34000"/>
            </a:srgbClr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2000" b="1" i="0"/>
              <a:t>Chamber</a:t>
            </a:r>
          </a:p>
        </p:txBody>
      </p:sp>
      <p:sp>
        <p:nvSpPr>
          <p:cNvPr id="1694759" name="Oval 39"/>
          <p:cNvSpPr>
            <a:spLocks noChangeArrowheads="1"/>
          </p:cNvSpPr>
          <p:nvPr/>
        </p:nvSpPr>
        <p:spPr bwMode="auto">
          <a:xfrm>
            <a:off x="8420100" y="3505200"/>
            <a:ext cx="1066800" cy="990600"/>
          </a:xfrm>
          <a:prstGeom prst="ellipse">
            <a:avLst/>
          </a:prstGeom>
          <a:solidFill>
            <a:srgbClr val="666699">
              <a:alpha val="49001"/>
            </a:srgbClr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800" b="1" i="0"/>
              <a:t>Chamber</a:t>
            </a:r>
          </a:p>
        </p:txBody>
      </p:sp>
    </p:spTree>
    <p:extLst>
      <p:ext uri="{BB962C8B-B14F-4D97-AF65-F5344CB8AC3E}">
        <p14:creationId xmlns:p14="http://schemas.microsoft.com/office/powerpoint/2010/main" val="1363198707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1" descr="1-052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90500" y="609600"/>
            <a:ext cx="5071187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8097" y="0"/>
            <a:ext cx="100908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i="0" dirty="0">
                <a:solidFill>
                  <a:srgbClr val="FAFD00"/>
                </a:solidFill>
              </a:rPr>
              <a:t>Trials, pilots &amp; demonstration projects build momentum.</a:t>
            </a:r>
          </a:p>
        </p:txBody>
      </p:sp>
      <p:pic>
        <p:nvPicPr>
          <p:cNvPr id="7" name="Picture 1" descr="2016-07-27 14 45 12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38776" y="609600"/>
            <a:ext cx="4848224" cy="2374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" descr="P7073275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76900" y="3200400"/>
            <a:ext cx="4437068" cy="3327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" descr="P4151949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5463" y="3276600"/>
            <a:ext cx="4541837" cy="323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 descr="Planters.4.jpg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5300" y="3124200"/>
            <a:ext cx="4769188" cy="3429000"/>
          </a:xfrm>
          <a:prstGeom prst="rect">
            <a:avLst/>
          </a:prstGeom>
        </p:spPr>
      </p:pic>
      <p:sp>
        <p:nvSpPr>
          <p:cNvPr id="11" name="TextBox 3"/>
          <p:cNvSpPr txBox="1">
            <a:spLocks noChangeArrowheads="1"/>
          </p:cNvSpPr>
          <p:nvPr/>
        </p:nvSpPr>
        <p:spPr bwMode="auto">
          <a:xfrm>
            <a:off x="647700" y="6019800"/>
            <a:ext cx="339963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l"/>
            <a:r>
              <a:rPr lang="en-US" sz="2400" i="0" dirty="0">
                <a:solidFill>
                  <a:srgbClr val="000000"/>
                </a:solidFill>
              </a:rPr>
              <a:t>Curb stops &amp; planters</a:t>
            </a:r>
          </a:p>
        </p:txBody>
      </p:sp>
    </p:spTree>
    <p:extLst>
      <p:ext uri="{BB962C8B-B14F-4D97-AF65-F5344CB8AC3E}">
        <p14:creationId xmlns:p14="http://schemas.microsoft.com/office/powerpoint/2010/main" val="210559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'hala.JPG"/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0500" y="3485302"/>
            <a:ext cx="5334000" cy="3144097"/>
          </a:xfrm>
          <a:prstGeom prst="rect">
            <a:avLst/>
          </a:prstGeom>
        </p:spPr>
      </p:pic>
      <p:pic>
        <p:nvPicPr>
          <p:cNvPr id="5" name="Picture 4" descr="P9247536.JPG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22722" y="3429000"/>
            <a:ext cx="3973778" cy="2967706"/>
          </a:xfrm>
          <a:prstGeom prst="rect">
            <a:avLst/>
          </a:prstGeom>
        </p:spPr>
      </p:pic>
      <p:pic>
        <p:nvPicPr>
          <p:cNvPr id="6" name="Picture 5" descr="DSCF4877.JPG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45435" y="189276"/>
            <a:ext cx="4427265" cy="29349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6200" y="31826"/>
            <a:ext cx="53721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i="0" dirty="0">
                <a:solidFill>
                  <a:schemeClr val="tx2"/>
                </a:solidFill>
              </a:rPr>
              <a:t>Goal: Policies &amp; practices that make these designs the </a:t>
            </a:r>
            <a:r>
              <a:rPr lang="en-US" b="1" i="0" dirty="0"/>
              <a:t>standard</a:t>
            </a:r>
            <a:r>
              <a:rPr lang="en-US" b="1" i="0" dirty="0">
                <a:solidFill>
                  <a:schemeClr val="tx2"/>
                </a:solidFill>
              </a:rPr>
              <a:t>!</a:t>
            </a:r>
          </a:p>
        </p:txBody>
      </p:sp>
      <p:pic>
        <p:nvPicPr>
          <p:cNvPr id="7" name="Picture 6" descr="P6124639.JP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57500" y="1219200"/>
            <a:ext cx="2743200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165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TextBox 1"/>
          <p:cNvSpPr txBox="1">
            <a:spLocks noChangeArrowheads="1"/>
          </p:cNvSpPr>
          <p:nvPr/>
        </p:nvSpPr>
        <p:spPr bwMode="auto">
          <a:xfrm>
            <a:off x="190500" y="1090910"/>
            <a:ext cx="6400800" cy="5386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573088" lvl="0" indent="-573088" algn="l">
              <a:spcAft>
                <a:spcPts val="1200"/>
              </a:spcAft>
              <a:buClr>
                <a:schemeClr val="tx2"/>
              </a:buClr>
              <a:buFont typeface="Arial"/>
              <a:buChar char="•"/>
            </a:pPr>
            <a:r>
              <a:rPr lang="en-US" sz="3600" i="0" dirty="0"/>
              <a:t>Create villages, centers.</a:t>
            </a:r>
          </a:p>
          <a:p>
            <a:pPr marL="573088" lvl="0" indent="-573088" algn="l">
              <a:spcAft>
                <a:spcPts val="1200"/>
              </a:spcAft>
              <a:buClr>
                <a:schemeClr val="tx2"/>
              </a:buClr>
              <a:buFont typeface="Arial"/>
              <a:buChar char="•"/>
            </a:pPr>
            <a:r>
              <a:rPr lang="en-US" sz="3600" i="0" dirty="0"/>
              <a:t>Connect them with Complete Streets &amp; </a:t>
            </a:r>
            <a:r>
              <a:rPr lang="en-US" sz="3600" dirty="0"/>
              <a:t>transportation</a:t>
            </a:r>
            <a:r>
              <a:rPr lang="en-US" sz="3600" i="0" dirty="0"/>
              <a:t> trails.</a:t>
            </a:r>
          </a:p>
          <a:p>
            <a:pPr marL="573088" lvl="0" indent="-573088" algn="l">
              <a:spcAft>
                <a:spcPts val="1200"/>
              </a:spcAft>
              <a:buClr>
                <a:schemeClr val="tx2"/>
              </a:buClr>
              <a:buFont typeface="Arial"/>
              <a:buChar char="•"/>
            </a:pPr>
            <a:r>
              <a:rPr lang="en-US" sz="3600" i="0" dirty="0"/>
              <a:t>Design details to be safe, functional, and inviting for pedestrians (&amp; cyclists) of all ages, abilities, incomes.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14306" y="228612"/>
            <a:ext cx="59566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600" b="1" i="0" dirty="0">
                <a:solidFill>
                  <a:srgbClr val="FAFD00"/>
                </a:solidFill>
              </a:rPr>
              <a:t> The big “policy” ideas . . . </a:t>
            </a:r>
          </a:p>
        </p:txBody>
      </p:sp>
      <p:pic>
        <p:nvPicPr>
          <p:cNvPr id="4" name="Picture 3" descr="P6113996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91300" y="304800"/>
            <a:ext cx="3581400" cy="1883446"/>
          </a:xfrm>
          <a:prstGeom prst="rect">
            <a:avLst/>
          </a:prstGeom>
        </p:spPr>
      </p:pic>
      <p:pic>
        <p:nvPicPr>
          <p:cNvPr id="3" name="Picture 2" descr="Cafe.street.jp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91300" y="4519994"/>
            <a:ext cx="3340100" cy="1957006"/>
          </a:xfrm>
          <a:prstGeom prst="rect">
            <a:avLst/>
          </a:prstGeom>
        </p:spPr>
      </p:pic>
      <p:pic>
        <p:nvPicPr>
          <p:cNvPr id="5" name="Picture 4" descr="IMG_1749.jpg"/>
          <p:cNvPicPr>
            <a:picLocks noChangeAspect="1"/>
          </p:cNvPicPr>
          <p:nvPr/>
        </p:nvPicPr>
        <p:blipFill rotWithShape="1"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07511" y="2362200"/>
            <a:ext cx="3284189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2306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1737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900" y="0"/>
            <a:ext cx="4267200" cy="3200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86301" y="86380"/>
            <a:ext cx="533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i="0" dirty="0">
                <a:solidFill>
                  <a:srgbClr val="FAFD00"/>
                </a:solidFill>
              </a:rPr>
              <a:t>Development close to existing centers &amp; services. </a:t>
            </a:r>
          </a:p>
        </p:txBody>
      </p:sp>
      <p:pic>
        <p:nvPicPr>
          <p:cNvPr id="4" name="Picture 3" descr="P6114062.JP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1958" y="3482911"/>
            <a:ext cx="5583542" cy="320008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19100" y="6182380"/>
            <a:ext cx="50468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b="1" i="0" dirty="0"/>
              <a:t>Well connected for all users. </a:t>
            </a:r>
          </a:p>
        </p:txBody>
      </p:sp>
      <p:pic>
        <p:nvPicPr>
          <p:cNvPr id="6" name="Picture 5" descr="P6124634.JPG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10301" y="1295400"/>
            <a:ext cx="4076700" cy="366363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57900" y="4953000"/>
            <a:ext cx="41909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0" dirty="0">
                <a:solidFill>
                  <a:srgbClr val="FAFD00"/>
                </a:solidFill>
              </a:rPr>
              <a:t>Safe, accessible, &amp; inviting for everyone.</a:t>
            </a:r>
          </a:p>
        </p:txBody>
      </p:sp>
    </p:spTree>
    <p:extLst>
      <p:ext uri="{BB962C8B-B14F-4D97-AF65-F5344CB8AC3E}">
        <p14:creationId xmlns:p14="http://schemas.microsoft.com/office/powerpoint/2010/main" val="553709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0994" name="Rectangle 2"/>
          <p:cNvSpPr>
            <a:spLocks noGrp="1" noChangeArrowheads="1"/>
          </p:cNvSpPr>
          <p:nvPr>
            <p:ph type="title"/>
          </p:nvPr>
        </p:nvSpPr>
        <p:spPr>
          <a:xfrm>
            <a:off x="342900" y="152400"/>
            <a:ext cx="3962400" cy="914400"/>
          </a:xfrm>
        </p:spPr>
        <p:txBody>
          <a:bodyPr/>
          <a:lstStyle/>
          <a:p>
            <a:pPr algn="l">
              <a:defRPr/>
            </a:pPr>
            <a:r>
              <a:rPr lang="en-US" sz="3200" b="1" dirty="0"/>
              <a:t>Q</a:t>
            </a:r>
            <a:r>
              <a:rPr lang="en-US" sz="3200" b="1" dirty="0">
                <a:cs typeface="+mj-cs"/>
              </a:rPr>
              <a:t>uestions for each action plan:</a:t>
            </a:r>
            <a:endParaRPr lang="en-US" sz="3200" dirty="0">
              <a:cs typeface="+mj-cs"/>
            </a:endParaRPr>
          </a:p>
        </p:txBody>
      </p:sp>
      <p:sp>
        <p:nvSpPr>
          <p:cNvPr id="1620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1508" y="1371600"/>
            <a:ext cx="5074391" cy="5121030"/>
          </a:xfrm>
        </p:spPr>
        <p:txBody>
          <a:bodyPr/>
          <a:lstStyle/>
          <a:p>
            <a:pPr>
              <a:defRPr/>
            </a:pPr>
            <a:r>
              <a:rPr lang="en-US" b="1" dirty="0"/>
              <a:t>Are you convening the stealth team?</a:t>
            </a:r>
          </a:p>
          <a:p>
            <a:pPr>
              <a:defRPr/>
            </a:pPr>
            <a:r>
              <a:rPr lang="en-US" b="1" dirty="0"/>
              <a:t>Will the demo project make a difference?</a:t>
            </a:r>
          </a:p>
          <a:p>
            <a:pPr>
              <a:defRPr/>
            </a:pPr>
            <a:r>
              <a:rPr lang="en-US" b="1" dirty="0"/>
              <a:t>What are the bigger </a:t>
            </a:r>
            <a:r>
              <a:rPr lang="en-US" b="1" dirty="0">
                <a:solidFill>
                  <a:srgbClr val="FAFD00"/>
                </a:solidFill>
              </a:rPr>
              <a:t>policy</a:t>
            </a:r>
            <a:r>
              <a:rPr lang="en-US" b="1" dirty="0"/>
              <a:t> &amp; </a:t>
            </a:r>
            <a:r>
              <a:rPr lang="en-US" b="1" dirty="0">
                <a:solidFill>
                  <a:srgbClr val="FAFD00"/>
                </a:solidFill>
              </a:rPr>
              <a:t>practice</a:t>
            </a:r>
            <a:r>
              <a:rPr lang="en-US" b="1" dirty="0"/>
              <a:t> goals?</a:t>
            </a:r>
          </a:p>
          <a:p>
            <a:pPr>
              <a:defRPr/>
            </a:pPr>
            <a:r>
              <a:rPr lang="en-US" b="1" dirty="0"/>
              <a:t>Are the plan &amp; demo project moving you toward those goals?</a:t>
            </a:r>
          </a:p>
          <a:p>
            <a:pPr>
              <a:defRPr/>
            </a:pPr>
            <a:endParaRPr lang="en-US" b="1" dirty="0"/>
          </a:p>
          <a:p>
            <a:pPr>
              <a:defRPr/>
            </a:pPr>
            <a:endParaRPr lang="en-US" b="1" dirty="0"/>
          </a:p>
          <a:p>
            <a:pPr>
              <a:defRPr/>
            </a:pP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319440" y="5867400"/>
            <a:ext cx="27547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0" dirty="0"/>
              <a:t>A common challenge</a:t>
            </a:r>
          </a:p>
        </p:txBody>
      </p:sp>
      <p:pic>
        <p:nvPicPr>
          <p:cNvPr id="3" name="Picture 2" descr="P6114034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48300" y="457200"/>
            <a:ext cx="4657599" cy="5356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056270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sz="3600" dirty="0"/>
              <a:t>Availability of Street-Level Supports for Walking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en-US" sz="3600" dirty="0"/>
              <a:t>US Virgin Islands, 2016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1600" dirty="0"/>
              <a:t>Physical Activity and Health Branch</a:t>
            </a:r>
          </a:p>
          <a:p>
            <a:r>
              <a:rPr lang="en-US" sz="1600" dirty="0"/>
              <a:t>Centers for Disease Control and Prevention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Emily Ussery, PhD, MPH</a:t>
            </a:r>
          </a:p>
          <a:p>
            <a:r>
              <a:rPr lang="en-US" dirty="0"/>
              <a:t>John Omura, MD, MPH</a:t>
            </a:r>
          </a:p>
        </p:txBody>
      </p:sp>
    </p:spTree>
    <p:extLst>
      <p:ext uri="{BB962C8B-B14F-4D97-AF65-F5344CB8AC3E}">
        <p14:creationId xmlns:p14="http://schemas.microsoft.com/office/powerpoint/2010/main" val="1849832825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2400" dirty="0"/>
              <a:t>What purposes can walkability audits serve?</a:t>
            </a:r>
          </a:p>
          <a:p>
            <a:pPr marL="457200" indent="-457200">
              <a:buFont typeface="+mj-lt"/>
              <a:buAutoNum type="arabicPeriod"/>
            </a:pPr>
            <a:endParaRPr lang="en-US" sz="2400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What was the goal of the USVI walkability audit?</a:t>
            </a:r>
          </a:p>
          <a:p>
            <a:pPr marL="457200" indent="-457200">
              <a:buFont typeface="+mj-lt"/>
              <a:buAutoNum type="arabicPeriod"/>
            </a:pPr>
            <a:endParaRPr lang="en-US" sz="2400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How did we choose which streets to audit? Why did we do it this way?</a:t>
            </a:r>
          </a:p>
          <a:p>
            <a:pPr marL="457200" indent="-457200">
              <a:buFont typeface="+mj-lt"/>
              <a:buAutoNum type="arabicPeriod"/>
            </a:pPr>
            <a:endParaRPr lang="en-US" sz="2400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How can data from the USVI walkability audit be used…and what are its limitations?</a:t>
            </a:r>
          </a:p>
          <a:p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60301191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purposes can walkability audits serve?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342900" indent="-342900" defTabSz="457200" fontAlgn="auto">
              <a:lnSpc>
                <a:spcPts val="2600"/>
              </a:lnSpc>
              <a:spcBef>
                <a:spcPts val="120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sz="2400" b="1" dirty="0"/>
              <a:t>Planning tool </a:t>
            </a:r>
            <a:r>
              <a:rPr lang="en-US" sz="2400" dirty="0"/>
              <a:t>to identify and characterize specific problem areas in a community</a:t>
            </a:r>
          </a:p>
          <a:p>
            <a:pPr marL="342900" indent="-342900" defTabSz="457200" fontAlgn="auto">
              <a:lnSpc>
                <a:spcPts val="2600"/>
              </a:lnSpc>
              <a:spcBef>
                <a:spcPts val="1200"/>
              </a:spcBef>
              <a:spcAft>
                <a:spcPts val="0"/>
              </a:spcAft>
              <a:buFont typeface="Arial"/>
              <a:buChar char="•"/>
              <a:defRPr/>
            </a:pPr>
            <a:endParaRPr lang="en-US" sz="2400" dirty="0"/>
          </a:p>
          <a:p>
            <a:pPr marL="342900" indent="-342900" defTabSz="457200" fontAlgn="auto">
              <a:lnSpc>
                <a:spcPts val="2600"/>
              </a:lnSpc>
              <a:spcBef>
                <a:spcPts val="120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sz="2400" b="1" dirty="0"/>
              <a:t>Advocacy tool </a:t>
            </a:r>
            <a:r>
              <a:rPr lang="en-US" sz="2400" dirty="0"/>
              <a:t>to raise awareness among community stakeholders and promote community engagement</a:t>
            </a:r>
          </a:p>
          <a:p>
            <a:pPr marL="342900" indent="-342900" defTabSz="457200" fontAlgn="auto">
              <a:lnSpc>
                <a:spcPts val="2600"/>
              </a:lnSpc>
              <a:spcBef>
                <a:spcPts val="1200"/>
              </a:spcBef>
              <a:spcAft>
                <a:spcPts val="0"/>
              </a:spcAft>
              <a:buFont typeface="Arial"/>
              <a:buChar char="•"/>
              <a:defRPr/>
            </a:pPr>
            <a:endParaRPr lang="en-US" sz="2400" dirty="0"/>
          </a:p>
          <a:p>
            <a:pPr marL="342900" indent="-342900" defTabSz="457200" fontAlgn="auto">
              <a:lnSpc>
                <a:spcPts val="2600"/>
              </a:lnSpc>
              <a:spcBef>
                <a:spcPts val="120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n-US" sz="2400" b="1" dirty="0"/>
              <a:t>Surveillance tool </a:t>
            </a:r>
            <a:r>
              <a:rPr lang="en-US" sz="2400" dirty="0"/>
              <a:t>to systematically assess the prevalence of built environment features in a defined area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186654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9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0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2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3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was the goal of the USVI walkability audit?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400" dirty="0"/>
              <a:t>To collect data on community design features to describe the walkability of streets </a:t>
            </a:r>
            <a:r>
              <a:rPr lang="en-US" sz="2400" u="sng" dirty="0"/>
              <a:t>across the USVI</a:t>
            </a:r>
          </a:p>
        </p:txBody>
      </p:sp>
      <p:pic>
        <p:nvPicPr>
          <p:cNvPr id="1026" name="Picture 2" descr="Image result for us virgin islands map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8343" y="2589841"/>
            <a:ext cx="5590317" cy="4020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2556284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did we choose which streets to audit? </a:t>
            </a:r>
            <a:br>
              <a:rPr lang="en-US" dirty="0"/>
            </a:br>
            <a:r>
              <a:rPr lang="en-US" dirty="0"/>
              <a:t>Why did we do it this way?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028700" y="1987062"/>
            <a:ext cx="4563036" cy="4290647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>
                <a:cs typeface="Helvetica" panose="020B0604020202020204" pitchFamily="34" charset="0"/>
              </a:rPr>
              <a:t>“50% of American adults get enough physical activity…”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400" dirty="0"/>
              <a:t>What percentage of street length in the USVI has sidewalks?</a:t>
            </a:r>
          </a:p>
          <a:p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2800046" y="3351398"/>
            <a:ext cx="11723" cy="1090246"/>
          </a:xfrm>
          <a:prstGeom prst="straightConnector1">
            <a:avLst/>
          </a:prstGeom>
          <a:ln w="190500" cmpd="sng">
            <a:solidFill>
              <a:srgbClr val="860038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Related image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3524" y="1897416"/>
            <a:ext cx="3182988" cy="1141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1736" y="3824806"/>
            <a:ext cx="3666564" cy="2749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17356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DDD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5" t="922" r="882" b="1130"/>
          <a:stretch/>
        </p:blipFill>
        <p:spPr>
          <a:xfrm>
            <a:off x="638735" y="255495"/>
            <a:ext cx="8996083" cy="633356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595782" y="6037729"/>
            <a:ext cx="2783542" cy="707886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000" i="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Total: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000" i="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336 Estates</a:t>
            </a: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866469" y="3569114"/>
            <a:ext cx="8141109" cy="1"/>
          </a:xfrm>
          <a:prstGeom prst="line">
            <a:avLst/>
          </a:prstGeom>
          <a:ln w="25400">
            <a:solidFill>
              <a:srgbClr val="0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2838445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DDD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5" t="1307" r="945" b="1026"/>
          <a:stretch/>
        </p:blipFill>
        <p:spPr>
          <a:xfrm>
            <a:off x="657997" y="280416"/>
            <a:ext cx="8971007" cy="63154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595782" y="6037729"/>
            <a:ext cx="2783542" cy="707886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000" i="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Sampling Frame: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000" i="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126 Estates</a:t>
            </a: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866469" y="3569114"/>
            <a:ext cx="8141109" cy="1"/>
          </a:xfrm>
          <a:prstGeom prst="line">
            <a:avLst/>
          </a:prstGeom>
          <a:ln w="25400">
            <a:solidFill>
              <a:srgbClr val="0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2698113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DDD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9" b="1248"/>
          <a:stretch/>
        </p:blipFill>
        <p:spPr>
          <a:xfrm>
            <a:off x="571500" y="268224"/>
            <a:ext cx="9144000" cy="631319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595782" y="6037729"/>
            <a:ext cx="2783542" cy="707886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000" i="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Sample: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000" i="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46 Estates</a:t>
            </a: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866469" y="3569114"/>
            <a:ext cx="8141109" cy="1"/>
          </a:xfrm>
          <a:prstGeom prst="line">
            <a:avLst/>
          </a:prstGeom>
          <a:ln w="25400">
            <a:solidFill>
              <a:srgbClr val="0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5612374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DDD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6" t="1119" r="541" b="836"/>
          <a:stretch/>
        </p:blipFill>
        <p:spPr>
          <a:xfrm>
            <a:off x="633285" y="268224"/>
            <a:ext cx="9032789" cy="63398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510439" y="5679394"/>
            <a:ext cx="2823778" cy="1015663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eaLnBrk="1" fontAlgn="ctr" hangingPunct="1">
              <a:spcBef>
                <a:spcPts val="0"/>
              </a:spcBef>
              <a:spcAft>
                <a:spcPts val="0"/>
              </a:spcAft>
            </a:pPr>
            <a:r>
              <a:rPr lang="en-US" sz="2000" i="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46 Estates            </a:t>
            </a:r>
          </a:p>
          <a:p>
            <a:pPr algn="ctr" eaLnBrk="1" fontAlgn="ctr" hangingPunct="1">
              <a:spcBef>
                <a:spcPts val="0"/>
              </a:spcBef>
              <a:spcAft>
                <a:spcPts val="0"/>
              </a:spcAft>
            </a:pPr>
            <a:r>
              <a:rPr lang="en-US" sz="2000" i="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1550 Street Segments            </a:t>
            </a:r>
          </a:p>
          <a:p>
            <a:pPr algn="ctr" eaLnBrk="1" fontAlgn="ctr" hangingPunct="1">
              <a:spcBef>
                <a:spcPts val="0"/>
              </a:spcBef>
              <a:spcAft>
                <a:spcPts val="0"/>
              </a:spcAft>
            </a:pPr>
            <a:r>
              <a:rPr lang="en-US" sz="2000" i="0" dirty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99.2 km (16.2%)</a:t>
            </a: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866469" y="3569114"/>
            <a:ext cx="8141109" cy="1"/>
          </a:xfrm>
          <a:prstGeom prst="line">
            <a:avLst/>
          </a:prstGeom>
          <a:ln w="25400">
            <a:solidFill>
              <a:srgbClr val="0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3442624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can data from the USVI walkability audit be used…and what are its limitations?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sz="2400" dirty="0"/>
          </a:p>
          <a:p>
            <a:r>
              <a:rPr lang="en-US" sz="2400"/>
              <a:t>Potential uses</a:t>
            </a:r>
            <a:endParaRPr lang="en-US" sz="2400" dirty="0"/>
          </a:p>
          <a:p>
            <a:pPr lvl="1"/>
            <a:r>
              <a:rPr lang="en-US" dirty="0"/>
              <a:t>Identify overarching needs in the territory</a:t>
            </a:r>
          </a:p>
          <a:p>
            <a:pPr lvl="1"/>
            <a:r>
              <a:rPr lang="en-US" dirty="0"/>
              <a:t>Prioritize strategies for improving walkability</a:t>
            </a:r>
          </a:p>
          <a:p>
            <a:pPr lvl="1"/>
            <a:r>
              <a:rPr lang="en-US" dirty="0"/>
              <a:t>Highlight existing positive features</a:t>
            </a:r>
          </a:p>
          <a:p>
            <a:pPr lvl="1"/>
            <a:r>
              <a:rPr lang="en-US" dirty="0"/>
              <a:t>Provide baseline estimates that can be used to monitor change</a:t>
            </a:r>
          </a:p>
          <a:p>
            <a:endParaRPr lang="en-US" dirty="0"/>
          </a:p>
          <a:p>
            <a:r>
              <a:rPr lang="en-US" sz="2400" dirty="0"/>
              <a:t>Limitations</a:t>
            </a:r>
            <a:endParaRPr lang="en-US" dirty="0"/>
          </a:p>
          <a:p>
            <a:pPr lvl="1"/>
            <a:r>
              <a:rPr lang="en-US" dirty="0"/>
              <a:t>Cannot identify specific sites for improvement</a:t>
            </a:r>
          </a:p>
          <a:p>
            <a:pPr lvl="1"/>
            <a:r>
              <a:rPr lang="en-US" dirty="0"/>
              <a:t>No gold standard or defined benchmark for each measure</a:t>
            </a:r>
          </a:p>
        </p:txBody>
      </p:sp>
    </p:spTree>
    <p:extLst>
      <p:ext uri="{BB962C8B-B14F-4D97-AF65-F5344CB8AC3E}">
        <p14:creationId xmlns:p14="http://schemas.microsoft.com/office/powerpoint/2010/main" val="121616734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can data from the USVI walkability audit be used…and what are its limitations?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915966" y="1708486"/>
          <a:ext cx="8412480" cy="49637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0320">
                  <a:extLst>
                    <a:ext uri="{9D8B030D-6E8A-4147-A177-3AD203B41FA5}">
                      <a16:colId xmlns:a16="http://schemas.microsoft.com/office/drawing/2014/main" val="1848862803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867572768"/>
                    </a:ext>
                  </a:extLst>
                </a:gridCol>
                <a:gridCol w="2560320">
                  <a:extLst>
                    <a:ext uri="{9D8B030D-6E8A-4147-A177-3AD203B41FA5}">
                      <a16:colId xmlns:a16="http://schemas.microsoft.com/office/drawing/2014/main" val="2745638942"/>
                    </a:ext>
                  </a:extLst>
                </a:gridCol>
              </a:tblGrid>
              <a:tr h="574675"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>
                          <a:solidFill>
                            <a:schemeClr val="bg2"/>
                          </a:solidFill>
                          <a:latin typeface="Calibri" panose="020F0502020204030204" pitchFamily="34" charset="0"/>
                        </a:rPr>
                        <a:t>Audit results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6A0D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>
                          <a:solidFill>
                            <a:schemeClr val="bg2"/>
                          </a:solidFill>
                          <a:latin typeface="Calibri" panose="020F0502020204030204" pitchFamily="34" charset="0"/>
                        </a:rPr>
                        <a:t>Potential uses…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6A0D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>
                          <a:solidFill>
                            <a:schemeClr val="bg2"/>
                          </a:solidFill>
                          <a:latin typeface="Calibri" panose="020F0502020204030204" pitchFamily="34" charset="0"/>
                        </a:rPr>
                        <a:t>Cannot tell us…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6A0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3632596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b="1" dirty="0">
                          <a:solidFill>
                            <a:srgbClr val="860038"/>
                          </a:solidFill>
                          <a:latin typeface="Calibri" panose="020F0502020204030204" pitchFamily="34" charset="0"/>
                        </a:rPr>
                        <a:t>3.2%</a:t>
                      </a:r>
                      <a:r>
                        <a:rPr lang="en-US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</a:rPr>
                        <a:t> of street</a:t>
                      </a:r>
                      <a:r>
                        <a:rPr lang="en-US" baseline="0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</a:rPr>
                        <a:t> length in the USVI has </a:t>
                      </a:r>
                      <a:r>
                        <a:rPr lang="en-US" b="1" baseline="0" dirty="0">
                          <a:solidFill>
                            <a:srgbClr val="860038"/>
                          </a:solidFill>
                          <a:latin typeface="Calibri" panose="020F0502020204030204" pitchFamily="34" charset="0"/>
                        </a:rPr>
                        <a:t>mixed land use </a:t>
                      </a:r>
                      <a:r>
                        <a:rPr lang="en-US" b="0" baseline="0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</a:rPr>
                        <a:t>(residential and commercial).</a:t>
                      </a:r>
                      <a:endParaRPr lang="en-US" b="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</a:rPr>
                        <a:t>Consider </a:t>
                      </a:r>
                      <a:r>
                        <a:rPr lang="en-US" baseline="0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</a:rPr>
                        <a:t>z</a:t>
                      </a:r>
                      <a:r>
                        <a:rPr lang="en-US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</a:rPr>
                        <a:t>oning</a:t>
                      </a:r>
                      <a:r>
                        <a:rPr lang="en-US" baseline="0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</a:rPr>
                        <a:t> practices that encourage mixed use development.</a:t>
                      </a:r>
                      <a:endParaRPr lang="en-US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</a:rPr>
                        <a:t>20% of street length in the USVI should have mixed</a:t>
                      </a:r>
                      <a:r>
                        <a:rPr lang="en-US" baseline="0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</a:rPr>
                        <a:t> used development.</a:t>
                      </a:r>
                      <a:endParaRPr lang="en-US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5860488"/>
                  </a:ext>
                </a:extLst>
              </a:tr>
              <a:tr h="15544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b="1" dirty="0">
                          <a:solidFill>
                            <a:schemeClr val="bg2">
                              <a:lumMod val="85000"/>
                            </a:schemeClr>
                          </a:solidFill>
                          <a:latin typeface="Calibri" panose="020F0502020204030204" pitchFamily="34" charset="0"/>
                        </a:rPr>
                        <a:t>23.9%</a:t>
                      </a:r>
                      <a:r>
                        <a:rPr lang="en-US" baseline="0" dirty="0">
                          <a:solidFill>
                            <a:schemeClr val="bg2">
                              <a:lumMod val="85000"/>
                            </a:schemeClr>
                          </a:solidFill>
                          <a:latin typeface="Calibri" panose="020F0502020204030204" pitchFamily="34" charset="0"/>
                        </a:rPr>
                        <a:t> of street length in the USVI has </a:t>
                      </a:r>
                      <a:r>
                        <a:rPr lang="en-US" b="1" baseline="0" dirty="0">
                          <a:solidFill>
                            <a:schemeClr val="bg2">
                              <a:lumMod val="85000"/>
                            </a:schemeClr>
                          </a:solidFill>
                          <a:latin typeface="Calibri" panose="020F0502020204030204" pitchFamily="34" charset="0"/>
                        </a:rPr>
                        <a:t>speed bumps</a:t>
                      </a:r>
                      <a:r>
                        <a:rPr lang="en-US" b="0" baseline="0" dirty="0">
                          <a:solidFill>
                            <a:schemeClr val="bg2">
                              <a:lumMod val="85000"/>
                            </a:schemeClr>
                          </a:solidFill>
                          <a:latin typeface="Calibri" panose="020F0502020204030204" pitchFamily="34" charset="0"/>
                        </a:rPr>
                        <a:t>, but other traffic calming features are rare.</a:t>
                      </a:r>
                      <a:endParaRPr lang="en-US" b="0" dirty="0">
                        <a:solidFill>
                          <a:schemeClr val="bg2">
                            <a:lumMod val="8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dirty="0">
                          <a:solidFill>
                            <a:schemeClr val="bg2">
                              <a:lumMod val="85000"/>
                            </a:schemeClr>
                          </a:solidFill>
                          <a:latin typeface="Calibri" panose="020F0502020204030204" pitchFamily="34" charset="0"/>
                        </a:rPr>
                        <a:t>Highlights existing traffic calming measures, but other more effective approaches could be used </a:t>
                      </a:r>
                      <a:r>
                        <a:rPr lang="en-US" baseline="0" dirty="0">
                          <a:solidFill>
                            <a:schemeClr val="bg2">
                              <a:lumMod val="85000"/>
                            </a:schemeClr>
                          </a:solidFill>
                          <a:latin typeface="Calibri" panose="020F0502020204030204" pitchFamily="34" charset="0"/>
                        </a:rPr>
                        <a:t>to enhance pedestrian safety.</a:t>
                      </a:r>
                      <a:endParaRPr lang="en-US" dirty="0">
                        <a:solidFill>
                          <a:schemeClr val="bg2">
                            <a:lumMod val="8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baseline="0" dirty="0">
                          <a:solidFill>
                            <a:schemeClr val="bg2">
                              <a:lumMod val="85000"/>
                            </a:schemeClr>
                          </a:solidFill>
                          <a:latin typeface="Calibri" panose="020F0502020204030204" pitchFamily="34" charset="0"/>
                        </a:rPr>
                        <a:t>Charlotte Amalie has no traffic calming features and would be an ideal location for a traffic circle.</a:t>
                      </a:r>
                      <a:endParaRPr lang="en-US" dirty="0">
                        <a:solidFill>
                          <a:schemeClr val="bg2">
                            <a:lumMod val="8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8864126"/>
                  </a:ext>
                </a:extLst>
              </a:tr>
              <a:tr h="15544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b="1" dirty="0">
                          <a:solidFill>
                            <a:schemeClr val="bg2">
                              <a:lumMod val="85000"/>
                            </a:schemeClr>
                          </a:solidFill>
                          <a:latin typeface="Calibri" panose="020F0502020204030204" pitchFamily="34" charset="0"/>
                        </a:rPr>
                        <a:t>6.1%</a:t>
                      </a:r>
                      <a:r>
                        <a:rPr lang="en-US" dirty="0">
                          <a:solidFill>
                            <a:schemeClr val="bg2">
                              <a:lumMod val="85000"/>
                            </a:schemeClr>
                          </a:solidFill>
                          <a:latin typeface="Calibri" panose="020F0502020204030204" pitchFamily="34" charset="0"/>
                        </a:rPr>
                        <a:t> of street crossings in the USVI have </a:t>
                      </a:r>
                      <a:r>
                        <a:rPr lang="en-US" b="1" dirty="0">
                          <a:solidFill>
                            <a:schemeClr val="bg2">
                              <a:lumMod val="85000"/>
                            </a:schemeClr>
                          </a:solidFill>
                          <a:latin typeface="Calibri" panose="020F0502020204030204" pitchFamily="34" charset="0"/>
                        </a:rPr>
                        <a:t>marked crosswalks.</a:t>
                      </a:r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dirty="0">
                          <a:solidFill>
                            <a:schemeClr val="bg2">
                              <a:lumMod val="85000"/>
                            </a:schemeClr>
                          </a:solidFill>
                          <a:latin typeface="Calibri" panose="020F0502020204030204" pitchFamily="34" charset="0"/>
                        </a:rPr>
                        <a:t>Consider Complete Streets</a:t>
                      </a:r>
                      <a:r>
                        <a:rPr lang="en-US" baseline="0" dirty="0">
                          <a:solidFill>
                            <a:schemeClr val="bg2">
                              <a:lumMod val="85000"/>
                            </a:schemeClr>
                          </a:solidFill>
                          <a:latin typeface="Calibri" panose="020F0502020204030204" pitchFamily="34" charset="0"/>
                        </a:rPr>
                        <a:t> approaches that design streets and crossings so they are </a:t>
                      </a:r>
                      <a:r>
                        <a:rPr lang="en-US" dirty="0">
                          <a:solidFill>
                            <a:schemeClr val="bg2">
                              <a:lumMod val="85000"/>
                            </a:schemeClr>
                          </a:solidFill>
                          <a:latin typeface="Calibri" panose="020F0502020204030204" pitchFamily="34" charset="0"/>
                        </a:rPr>
                        <a:t>safe and accessible for all users, including pedestrians.</a:t>
                      </a:r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dirty="0">
                          <a:solidFill>
                            <a:schemeClr val="bg2">
                              <a:lumMod val="85000"/>
                            </a:schemeClr>
                          </a:solidFill>
                          <a:latin typeface="Calibri" panose="020F0502020204030204" pitchFamily="34" charset="0"/>
                        </a:rPr>
                        <a:t>Five Points intersection on St. Croix needs more visible crosswalks. </a:t>
                      </a:r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7708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2082685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can data from the USVI walkability audit be used…and what are its limitations?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915966" y="1708486"/>
          <a:ext cx="8412480" cy="49637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0320">
                  <a:extLst>
                    <a:ext uri="{9D8B030D-6E8A-4147-A177-3AD203B41FA5}">
                      <a16:colId xmlns:a16="http://schemas.microsoft.com/office/drawing/2014/main" val="1848862803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867572768"/>
                    </a:ext>
                  </a:extLst>
                </a:gridCol>
                <a:gridCol w="2560320">
                  <a:extLst>
                    <a:ext uri="{9D8B030D-6E8A-4147-A177-3AD203B41FA5}">
                      <a16:colId xmlns:a16="http://schemas.microsoft.com/office/drawing/2014/main" val="2745638942"/>
                    </a:ext>
                  </a:extLst>
                </a:gridCol>
              </a:tblGrid>
              <a:tr h="574675"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>
                          <a:solidFill>
                            <a:schemeClr val="bg2"/>
                          </a:solidFill>
                          <a:latin typeface="Calibri" panose="020F0502020204030204" pitchFamily="34" charset="0"/>
                        </a:rPr>
                        <a:t>Audit results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6A0D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>
                          <a:solidFill>
                            <a:schemeClr val="bg2"/>
                          </a:solidFill>
                          <a:latin typeface="Calibri" panose="020F0502020204030204" pitchFamily="34" charset="0"/>
                        </a:rPr>
                        <a:t>Potential uses…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6A0D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>
                          <a:solidFill>
                            <a:schemeClr val="bg2"/>
                          </a:solidFill>
                          <a:latin typeface="Calibri" panose="020F0502020204030204" pitchFamily="34" charset="0"/>
                        </a:rPr>
                        <a:t>Cannot tell us…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6A0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3632596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b="1" dirty="0">
                          <a:solidFill>
                            <a:schemeClr val="bg2">
                              <a:lumMod val="85000"/>
                            </a:schemeClr>
                          </a:solidFill>
                          <a:latin typeface="Calibri" panose="020F0502020204030204" pitchFamily="34" charset="0"/>
                        </a:rPr>
                        <a:t>3.2%</a:t>
                      </a:r>
                      <a:r>
                        <a:rPr lang="en-US" dirty="0">
                          <a:solidFill>
                            <a:schemeClr val="bg2">
                              <a:lumMod val="85000"/>
                            </a:schemeClr>
                          </a:solidFill>
                          <a:latin typeface="Calibri" panose="020F0502020204030204" pitchFamily="34" charset="0"/>
                        </a:rPr>
                        <a:t> of street</a:t>
                      </a:r>
                      <a:r>
                        <a:rPr lang="en-US" baseline="0" dirty="0">
                          <a:solidFill>
                            <a:schemeClr val="bg2">
                              <a:lumMod val="85000"/>
                            </a:schemeClr>
                          </a:solidFill>
                          <a:latin typeface="Calibri" panose="020F0502020204030204" pitchFamily="34" charset="0"/>
                        </a:rPr>
                        <a:t> length in the USVI has </a:t>
                      </a:r>
                      <a:r>
                        <a:rPr lang="en-US" b="1" baseline="0" dirty="0">
                          <a:solidFill>
                            <a:schemeClr val="bg2">
                              <a:lumMod val="85000"/>
                            </a:schemeClr>
                          </a:solidFill>
                          <a:latin typeface="Calibri" panose="020F0502020204030204" pitchFamily="34" charset="0"/>
                        </a:rPr>
                        <a:t>mixed land use </a:t>
                      </a:r>
                      <a:r>
                        <a:rPr lang="en-US" b="0" baseline="0" dirty="0">
                          <a:solidFill>
                            <a:schemeClr val="bg2">
                              <a:lumMod val="85000"/>
                            </a:schemeClr>
                          </a:solidFill>
                          <a:latin typeface="Calibri" panose="020F0502020204030204" pitchFamily="34" charset="0"/>
                        </a:rPr>
                        <a:t>(residential and commercial).</a:t>
                      </a:r>
                      <a:endParaRPr lang="en-US" b="0" dirty="0">
                        <a:solidFill>
                          <a:schemeClr val="bg2">
                            <a:lumMod val="8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dirty="0">
                          <a:solidFill>
                            <a:schemeClr val="bg2">
                              <a:lumMod val="85000"/>
                            </a:schemeClr>
                          </a:solidFill>
                          <a:latin typeface="Calibri" panose="020F0502020204030204" pitchFamily="34" charset="0"/>
                        </a:rPr>
                        <a:t>Consider </a:t>
                      </a:r>
                      <a:r>
                        <a:rPr lang="en-US" baseline="0" dirty="0">
                          <a:solidFill>
                            <a:schemeClr val="bg2">
                              <a:lumMod val="85000"/>
                            </a:schemeClr>
                          </a:solidFill>
                          <a:latin typeface="Calibri" panose="020F0502020204030204" pitchFamily="34" charset="0"/>
                        </a:rPr>
                        <a:t>z</a:t>
                      </a:r>
                      <a:r>
                        <a:rPr lang="en-US" dirty="0">
                          <a:solidFill>
                            <a:schemeClr val="bg2">
                              <a:lumMod val="85000"/>
                            </a:schemeClr>
                          </a:solidFill>
                          <a:latin typeface="Calibri" panose="020F0502020204030204" pitchFamily="34" charset="0"/>
                        </a:rPr>
                        <a:t>oning</a:t>
                      </a:r>
                      <a:r>
                        <a:rPr lang="en-US" baseline="0" dirty="0">
                          <a:solidFill>
                            <a:schemeClr val="bg2">
                              <a:lumMod val="85000"/>
                            </a:schemeClr>
                          </a:solidFill>
                          <a:latin typeface="Calibri" panose="020F0502020204030204" pitchFamily="34" charset="0"/>
                        </a:rPr>
                        <a:t> practices that encourage mixed use development.</a:t>
                      </a:r>
                      <a:endParaRPr lang="en-US" dirty="0">
                        <a:solidFill>
                          <a:schemeClr val="bg2">
                            <a:lumMod val="8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dirty="0">
                          <a:solidFill>
                            <a:schemeClr val="bg2">
                              <a:lumMod val="85000"/>
                            </a:schemeClr>
                          </a:solidFill>
                          <a:latin typeface="Calibri" panose="020F0502020204030204" pitchFamily="34" charset="0"/>
                        </a:rPr>
                        <a:t>20% of street length in the USVI should have mixed</a:t>
                      </a:r>
                      <a:r>
                        <a:rPr lang="en-US" baseline="0" dirty="0">
                          <a:solidFill>
                            <a:schemeClr val="bg2">
                              <a:lumMod val="85000"/>
                            </a:schemeClr>
                          </a:solidFill>
                          <a:latin typeface="Calibri" panose="020F0502020204030204" pitchFamily="34" charset="0"/>
                        </a:rPr>
                        <a:t> used development.</a:t>
                      </a:r>
                      <a:endParaRPr lang="en-US" dirty="0">
                        <a:solidFill>
                          <a:schemeClr val="bg2">
                            <a:lumMod val="8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5860488"/>
                  </a:ext>
                </a:extLst>
              </a:tr>
              <a:tr h="15544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b="1" dirty="0">
                          <a:solidFill>
                            <a:srgbClr val="860038"/>
                          </a:solidFill>
                          <a:latin typeface="Calibri" panose="020F0502020204030204" pitchFamily="34" charset="0"/>
                        </a:rPr>
                        <a:t>23.9%</a:t>
                      </a:r>
                      <a:r>
                        <a:rPr lang="en-US" baseline="0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</a:rPr>
                        <a:t> of street length in the USVI has </a:t>
                      </a:r>
                      <a:r>
                        <a:rPr lang="en-US" b="1" baseline="0" dirty="0">
                          <a:solidFill>
                            <a:srgbClr val="860038"/>
                          </a:solidFill>
                          <a:latin typeface="Calibri" panose="020F0502020204030204" pitchFamily="34" charset="0"/>
                        </a:rPr>
                        <a:t>speed bumps</a:t>
                      </a:r>
                      <a:r>
                        <a:rPr lang="en-US" b="0" baseline="0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</a:rPr>
                        <a:t>, but other traffic calming features are rare.</a:t>
                      </a:r>
                      <a:endParaRPr lang="en-US" b="0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</a:rPr>
                        <a:t>Highlights existing traffic calming measures, but other more effective approaches could be used </a:t>
                      </a:r>
                      <a:r>
                        <a:rPr lang="en-US" baseline="0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</a:rPr>
                        <a:t>to enhance pedestrian safety.</a:t>
                      </a:r>
                      <a:endParaRPr lang="en-US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baseline="0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</a:rPr>
                        <a:t>Charlotte Amalie has no traffic calming features and would be an ideal location for a traffic circle.</a:t>
                      </a:r>
                      <a:endParaRPr lang="en-US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8864126"/>
                  </a:ext>
                </a:extLst>
              </a:tr>
              <a:tr h="15544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b="1" dirty="0">
                          <a:solidFill>
                            <a:schemeClr val="bg2">
                              <a:lumMod val="85000"/>
                            </a:schemeClr>
                          </a:solidFill>
                          <a:latin typeface="Calibri" panose="020F0502020204030204" pitchFamily="34" charset="0"/>
                        </a:rPr>
                        <a:t>6.1%</a:t>
                      </a:r>
                      <a:r>
                        <a:rPr lang="en-US" dirty="0">
                          <a:solidFill>
                            <a:schemeClr val="bg2">
                              <a:lumMod val="85000"/>
                            </a:schemeClr>
                          </a:solidFill>
                          <a:latin typeface="Calibri" panose="020F0502020204030204" pitchFamily="34" charset="0"/>
                        </a:rPr>
                        <a:t> of street crossings in the USVI have </a:t>
                      </a:r>
                      <a:r>
                        <a:rPr lang="en-US" b="1" dirty="0">
                          <a:solidFill>
                            <a:schemeClr val="bg2">
                              <a:lumMod val="85000"/>
                            </a:schemeClr>
                          </a:solidFill>
                          <a:latin typeface="Calibri" panose="020F0502020204030204" pitchFamily="34" charset="0"/>
                        </a:rPr>
                        <a:t>marked crosswalks.</a:t>
                      </a:r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dirty="0">
                          <a:solidFill>
                            <a:schemeClr val="bg2">
                              <a:lumMod val="85000"/>
                            </a:schemeClr>
                          </a:solidFill>
                          <a:latin typeface="Calibri" panose="020F0502020204030204" pitchFamily="34" charset="0"/>
                        </a:rPr>
                        <a:t>Consider Complete Streets</a:t>
                      </a:r>
                      <a:r>
                        <a:rPr lang="en-US" baseline="0" dirty="0">
                          <a:solidFill>
                            <a:schemeClr val="bg2">
                              <a:lumMod val="85000"/>
                            </a:schemeClr>
                          </a:solidFill>
                          <a:latin typeface="Calibri" panose="020F0502020204030204" pitchFamily="34" charset="0"/>
                        </a:rPr>
                        <a:t> approaches that design streets and crossings so they are </a:t>
                      </a:r>
                      <a:r>
                        <a:rPr lang="en-US" dirty="0">
                          <a:solidFill>
                            <a:schemeClr val="bg2">
                              <a:lumMod val="85000"/>
                            </a:schemeClr>
                          </a:solidFill>
                          <a:latin typeface="Calibri" panose="020F0502020204030204" pitchFamily="34" charset="0"/>
                        </a:rPr>
                        <a:t>safe and accessible for all users, including pedestrians.</a:t>
                      </a:r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dirty="0">
                          <a:solidFill>
                            <a:schemeClr val="bg2">
                              <a:lumMod val="85000"/>
                            </a:schemeClr>
                          </a:solidFill>
                          <a:latin typeface="Calibri" panose="020F0502020204030204" pitchFamily="34" charset="0"/>
                        </a:rPr>
                        <a:t>Five Points intersection on St. Croix needs more visible crosswalks. </a:t>
                      </a:r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7708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2395252"/>
      </p:ext>
    </p:extLst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can data from the USVI walkability audit be used…and what are its limitations?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915966" y="1708486"/>
          <a:ext cx="8412480" cy="49637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0320">
                  <a:extLst>
                    <a:ext uri="{9D8B030D-6E8A-4147-A177-3AD203B41FA5}">
                      <a16:colId xmlns:a16="http://schemas.microsoft.com/office/drawing/2014/main" val="1848862803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867572768"/>
                    </a:ext>
                  </a:extLst>
                </a:gridCol>
                <a:gridCol w="2560320">
                  <a:extLst>
                    <a:ext uri="{9D8B030D-6E8A-4147-A177-3AD203B41FA5}">
                      <a16:colId xmlns:a16="http://schemas.microsoft.com/office/drawing/2014/main" val="2745638942"/>
                    </a:ext>
                  </a:extLst>
                </a:gridCol>
              </a:tblGrid>
              <a:tr h="574675"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>
                          <a:solidFill>
                            <a:schemeClr val="bg2"/>
                          </a:solidFill>
                          <a:latin typeface="Calibri" panose="020F0502020204030204" pitchFamily="34" charset="0"/>
                        </a:rPr>
                        <a:t>Audit results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6A0D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>
                          <a:solidFill>
                            <a:schemeClr val="bg2"/>
                          </a:solidFill>
                          <a:latin typeface="Calibri" panose="020F0502020204030204" pitchFamily="34" charset="0"/>
                        </a:rPr>
                        <a:t>Potential uses…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6A0D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b="1" dirty="0">
                          <a:solidFill>
                            <a:schemeClr val="bg2"/>
                          </a:solidFill>
                          <a:latin typeface="Calibri" panose="020F0502020204030204" pitchFamily="34" charset="0"/>
                        </a:rPr>
                        <a:t>Cannot tell us…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6A0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3632596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b="1" dirty="0">
                          <a:solidFill>
                            <a:schemeClr val="bg2">
                              <a:lumMod val="85000"/>
                            </a:schemeClr>
                          </a:solidFill>
                          <a:latin typeface="Calibri" panose="020F0502020204030204" pitchFamily="34" charset="0"/>
                        </a:rPr>
                        <a:t>3.2%</a:t>
                      </a:r>
                      <a:r>
                        <a:rPr lang="en-US" dirty="0">
                          <a:solidFill>
                            <a:schemeClr val="bg2">
                              <a:lumMod val="85000"/>
                            </a:schemeClr>
                          </a:solidFill>
                          <a:latin typeface="Calibri" panose="020F0502020204030204" pitchFamily="34" charset="0"/>
                        </a:rPr>
                        <a:t> of street</a:t>
                      </a:r>
                      <a:r>
                        <a:rPr lang="en-US" baseline="0" dirty="0">
                          <a:solidFill>
                            <a:schemeClr val="bg2">
                              <a:lumMod val="85000"/>
                            </a:schemeClr>
                          </a:solidFill>
                          <a:latin typeface="Calibri" panose="020F0502020204030204" pitchFamily="34" charset="0"/>
                        </a:rPr>
                        <a:t> length in the USVI has </a:t>
                      </a:r>
                      <a:r>
                        <a:rPr lang="en-US" b="1" baseline="0" dirty="0">
                          <a:solidFill>
                            <a:schemeClr val="bg2">
                              <a:lumMod val="85000"/>
                            </a:schemeClr>
                          </a:solidFill>
                          <a:latin typeface="Calibri" panose="020F0502020204030204" pitchFamily="34" charset="0"/>
                        </a:rPr>
                        <a:t>mixed land use </a:t>
                      </a:r>
                      <a:r>
                        <a:rPr lang="en-US" b="0" baseline="0" dirty="0">
                          <a:solidFill>
                            <a:schemeClr val="bg2">
                              <a:lumMod val="85000"/>
                            </a:schemeClr>
                          </a:solidFill>
                          <a:latin typeface="Calibri" panose="020F0502020204030204" pitchFamily="34" charset="0"/>
                        </a:rPr>
                        <a:t>(residential and commercial).</a:t>
                      </a:r>
                      <a:endParaRPr lang="en-US" b="0" dirty="0">
                        <a:solidFill>
                          <a:schemeClr val="bg2">
                            <a:lumMod val="8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dirty="0">
                          <a:solidFill>
                            <a:schemeClr val="bg2">
                              <a:lumMod val="85000"/>
                            </a:schemeClr>
                          </a:solidFill>
                          <a:latin typeface="Calibri" panose="020F0502020204030204" pitchFamily="34" charset="0"/>
                        </a:rPr>
                        <a:t>Consider </a:t>
                      </a:r>
                      <a:r>
                        <a:rPr lang="en-US" baseline="0" dirty="0">
                          <a:solidFill>
                            <a:schemeClr val="bg2">
                              <a:lumMod val="85000"/>
                            </a:schemeClr>
                          </a:solidFill>
                          <a:latin typeface="Calibri" panose="020F0502020204030204" pitchFamily="34" charset="0"/>
                        </a:rPr>
                        <a:t>z</a:t>
                      </a:r>
                      <a:r>
                        <a:rPr lang="en-US" dirty="0">
                          <a:solidFill>
                            <a:schemeClr val="bg2">
                              <a:lumMod val="85000"/>
                            </a:schemeClr>
                          </a:solidFill>
                          <a:latin typeface="Calibri" panose="020F0502020204030204" pitchFamily="34" charset="0"/>
                        </a:rPr>
                        <a:t>oning</a:t>
                      </a:r>
                      <a:r>
                        <a:rPr lang="en-US" baseline="0" dirty="0">
                          <a:solidFill>
                            <a:schemeClr val="bg2">
                              <a:lumMod val="85000"/>
                            </a:schemeClr>
                          </a:solidFill>
                          <a:latin typeface="Calibri" panose="020F0502020204030204" pitchFamily="34" charset="0"/>
                        </a:rPr>
                        <a:t> practices that encourage mixed use development.</a:t>
                      </a:r>
                      <a:endParaRPr lang="en-US" dirty="0">
                        <a:solidFill>
                          <a:schemeClr val="bg2">
                            <a:lumMod val="8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dirty="0">
                          <a:solidFill>
                            <a:schemeClr val="bg2">
                              <a:lumMod val="85000"/>
                            </a:schemeClr>
                          </a:solidFill>
                          <a:latin typeface="Calibri" panose="020F0502020204030204" pitchFamily="34" charset="0"/>
                        </a:rPr>
                        <a:t>20% of street length in the USVI should have mixed</a:t>
                      </a:r>
                      <a:r>
                        <a:rPr lang="en-US" baseline="0" dirty="0">
                          <a:solidFill>
                            <a:schemeClr val="bg2">
                              <a:lumMod val="85000"/>
                            </a:schemeClr>
                          </a:solidFill>
                          <a:latin typeface="Calibri" panose="020F0502020204030204" pitchFamily="34" charset="0"/>
                        </a:rPr>
                        <a:t> used development.</a:t>
                      </a:r>
                      <a:endParaRPr lang="en-US" dirty="0">
                        <a:solidFill>
                          <a:schemeClr val="bg2">
                            <a:lumMod val="8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5860488"/>
                  </a:ext>
                </a:extLst>
              </a:tr>
              <a:tr h="15544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b="1" dirty="0">
                          <a:solidFill>
                            <a:schemeClr val="bg2">
                              <a:lumMod val="85000"/>
                            </a:schemeClr>
                          </a:solidFill>
                          <a:latin typeface="Calibri" panose="020F0502020204030204" pitchFamily="34" charset="0"/>
                        </a:rPr>
                        <a:t>23.9%</a:t>
                      </a:r>
                      <a:r>
                        <a:rPr lang="en-US" baseline="0" dirty="0">
                          <a:solidFill>
                            <a:schemeClr val="bg2">
                              <a:lumMod val="85000"/>
                            </a:schemeClr>
                          </a:solidFill>
                          <a:latin typeface="Calibri" panose="020F0502020204030204" pitchFamily="34" charset="0"/>
                        </a:rPr>
                        <a:t> of street length in the USVI has </a:t>
                      </a:r>
                      <a:r>
                        <a:rPr lang="en-US" b="1" baseline="0" dirty="0">
                          <a:solidFill>
                            <a:schemeClr val="bg2">
                              <a:lumMod val="85000"/>
                            </a:schemeClr>
                          </a:solidFill>
                          <a:latin typeface="Calibri" panose="020F0502020204030204" pitchFamily="34" charset="0"/>
                        </a:rPr>
                        <a:t>speed bumps</a:t>
                      </a:r>
                      <a:r>
                        <a:rPr lang="en-US" b="0" baseline="0" dirty="0">
                          <a:solidFill>
                            <a:schemeClr val="bg2">
                              <a:lumMod val="85000"/>
                            </a:schemeClr>
                          </a:solidFill>
                          <a:latin typeface="Calibri" panose="020F0502020204030204" pitchFamily="34" charset="0"/>
                        </a:rPr>
                        <a:t>, but other traffic calming features are rare.</a:t>
                      </a:r>
                      <a:endParaRPr lang="en-US" b="0" dirty="0">
                        <a:solidFill>
                          <a:schemeClr val="bg2">
                            <a:lumMod val="8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dirty="0">
                          <a:solidFill>
                            <a:schemeClr val="bg2">
                              <a:lumMod val="85000"/>
                            </a:schemeClr>
                          </a:solidFill>
                          <a:latin typeface="Calibri" panose="020F0502020204030204" pitchFamily="34" charset="0"/>
                        </a:rPr>
                        <a:t>Highlights existing traffic calming measures, but other more effective approaches could be used </a:t>
                      </a:r>
                      <a:r>
                        <a:rPr lang="en-US" baseline="0" dirty="0">
                          <a:solidFill>
                            <a:schemeClr val="bg2">
                              <a:lumMod val="85000"/>
                            </a:schemeClr>
                          </a:solidFill>
                          <a:latin typeface="Calibri" panose="020F0502020204030204" pitchFamily="34" charset="0"/>
                        </a:rPr>
                        <a:t>to enhance pedestrian safety.</a:t>
                      </a:r>
                      <a:endParaRPr lang="en-US" dirty="0">
                        <a:solidFill>
                          <a:schemeClr val="bg2">
                            <a:lumMod val="8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baseline="0" dirty="0">
                          <a:solidFill>
                            <a:schemeClr val="bg2">
                              <a:lumMod val="85000"/>
                            </a:schemeClr>
                          </a:solidFill>
                          <a:latin typeface="Calibri" panose="020F0502020204030204" pitchFamily="34" charset="0"/>
                        </a:rPr>
                        <a:t>Charlotte Amalie has no traffic calming features and would be an ideal location for a traffic circle.</a:t>
                      </a:r>
                      <a:endParaRPr lang="en-US" dirty="0">
                        <a:solidFill>
                          <a:schemeClr val="bg2">
                            <a:lumMod val="85000"/>
                          </a:schemeClr>
                        </a:solidFill>
                        <a:latin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8864126"/>
                  </a:ext>
                </a:extLst>
              </a:tr>
              <a:tr h="15544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b="1" dirty="0">
                          <a:solidFill>
                            <a:srgbClr val="860038"/>
                          </a:solidFill>
                          <a:latin typeface="Calibri" panose="020F0502020204030204" pitchFamily="34" charset="0"/>
                        </a:rPr>
                        <a:t>6.1%</a:t>
                      </a:r>
                      <a:r>
                        <a:rPr lang="en-US" dirty="0">
                          <a:solidFill>
                            <a:srgbClr val="860038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</a:rPr>
                        <a:t>of street crossings in the USVI have </a:t>
                      </a:r>
                      <a:r>
                        <a:rPr lang="en-US" b="1" dirty="0">
                          <a:solidFill>
                            <a:srgbClr val="860038"/>
                          </a:solidFill>
                          <a:latin typeface="Calibri" panose="020F0502020204030204" pitchFamily="34" charset="0"/>
                        </a:rPr>
                        <a:t>marked crosswalks.</a:t>
                      </a:r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</a:rPr>
                        <a:t>Consider Complete Streets</a:t>
                      </a:r>
                      <a:r>
                        <a:rPr lang="en-US" baseline="0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</a:rPr>
                        <a:t> approaches that design streets and crossings so they are </a:t>
                      </a:r>
                      <a:r>
                        <a:rPr lang="en-US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</a:rPr>
                        <a:t>safe and accessible for all users, including pedestrians.</a:t>
                      </a:r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dirty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libri" panose="020F0502020204030204" pitchFamily="34" charset="0"/>
                        </a:rPr>
                        <a:t>Five Points intersection on St. Croix needs more visible crosswalks. </a:t>
                      </a:r>
                    </a:p>
                  </a:txBody>
                  <a:tcPr>
                    <a:lnL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4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7708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7112725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1822" t="-112"/>
          <a:stretch/>
        </p:blipFill>
        <p:spPr>
          <a:xfrm>
            <a:off x="1133476" y="781050"/>
            <a:ext cx="3705225" cy="483026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l="900" r="1"/>
          <a:stretch/>
        </p:blipFill>
        <p:spPr>
          <a:xfrm>
            <a:off x="5372101" y="781050"/>
            <a:ext cx="3723659" cy="483026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8036879"/>
      </p:ext>
    </p:extLst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4913" y="1039014"/>
            <a:ext cx="48348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4800" i="0" dirty="0">
                <a:solidFill>
                  <a:srgbClr val="8A8D09"/>
                </a:solidFill>
                <a:latin typeface="Calibri" panose="020F0502020204030204" pitchFamily="34" charset="0"/>
                <a:ea typeface="+mn-ea"/>
              </a:rPr>
              <a:t>Thank you!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74913" y="2518187"/>
            <a:ext cx="48348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tabLst>
                <a:tab pos="1022350" algn="l"/>
              </a:tabLst>
            </a:pPr>
            <a:r>
              <a:rPr lang="en-US" sz="2400" i="0" dirty="0">
                <a:solidFill>
                  <a:srgbClr val="8A8D09"/>
                </a:solidFill>
                <a:latin typeface="Calibri" panose="020F0502020204030204" pitchFamily="34" charset="0"/>
                <a:ea typeface="+mn-ea"/>
              </a:rPr>
              <a:t>Emily:  	</a:t>
            </a:r>
            <a:r>
              <a:rPr lang="en-US" sz="2400" i="0" dirty="0">
                <a:solidFill>
                  <a:srgbClr val="8A8D09"/>
                </a:solidFill>
                <a:latin typeface="Calibri" panose="020F0502020204030204" pitchFamily="34" charset="0"/>
                <a:ea typeface="+mn-ea"/>
                <a:hlinkClick r:id="rId3"/>
              </a:rPr>
              <a:t>yzv4@cdc.gov</a:t>
            </a:r>
            <a:endParaRPr lang="en-US" sz="2400" i="0" dirty="0">
              <a:solidFill>
                <a:srgbClr val="8A8D09"/>
              </a:solidFill>
              <a:latin typeface="Calibri" panose="020F0502020204030204" pitchFamily="34" charset="0"/>
              <a:ea typeface="+mn-ea"/>
            </a:endParaRPr>
          </a:p>
          <a:p>
            <a:pPr algn="l" eaLnBrk="1" fontAlgn="auto" hangingPunct="1">
              <a:spcBef>
                <a:spcPts val="0"/>
              </a:spcBef>
              <a:spcAft>
                <a:spcPts val="0"/>
              </a:spcAft>
              <a:tabLst>
                <a:tab pos="1022350" algn="l"/>
              </a:tabLst>
            </a:pPr>
            <a:r>
              <a:rPr lang="en-US" sz="2400" i="0" dirty="0">
                <a:solidFill>
                  <a:srgbClr val="8A8D09"/>
                </a:solidFill>
                <a:latin typeface="Calibri" panose="020F0502020204030204" pitchFamily="34" charset="0"/>
                <a:ea typeface="+mn-ea"/>
              </a:rPr>
              <a:t>John:   	</a:t>
            </a:r>
            <a:r>
              <a:rPr lang="en-US" sz="2400" i="0" dirty="0">
                <a:solidFill>
                  <a:srgbClr val="8A8D09"/>
                </a:solidFill>
                <a:latin typeface="Calibri" panose="020F0502020204030204" pitchFamily="34" charset="0"/>
                <a:ea typeface="+mn-ea"/>
                <a:hlinkClick r:id="rId4"/>
              </a:rPr>
              <a:t>ydk8@cdc.gov</a:t>
            </a:r>
            <a:r>
              <a:rPr lang="en-US" sz="2400" i="0" dirty="0">
                <a:solidFill>
                  <a:srgbClr val="8A8D09"/>
                </a:solidFill>
                <a:latin typeface="Calibri" panose="020F0502020204030204" pitchFamily="34" charset="0"/>
                <a:ea typeface="+mn-ea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69769729"/>
      </p:ext>
    </p:extLst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3_1001002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62500" y="228600"/>
            <a:ext cx="5339659" cy="3200400"/>
          </a:xfrm>
          <a:prstGeom prst="rect">
            <a:avLst/>
          </a:prstGeom>
        </p:spPr>
      </p:pic>
      <p:pic>
        <p:nvPicPr>
          <p:cNvPr id="3" name="Picture 2" descr="123_1001.jp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0500" y="3733800"/>
            <a:ext cx="5943600" cy="3027516"/>
          </a:xfrm>
          <a:prstGeom prst="rect">
            <a:avLst/>
          </a:prstGeom>
        </p:spPr>
      </p:pic>
      <p:pic>
        <p:nvPicPr>
          <p:cNvPr id="4" name="Picture 3" descr="123_1.jpg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7543" y="762000"/>
            <a:ext cx="4486816" cy="2438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266740" y="3810000"/>
            <a:ext cx="387938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i="0" dirty="0">
                <a:solidFill>
                  <a:schemeClr val="tx2"/>
                </a:solidFill>
              </a:rPr>
              <a:t>St. Croix</a:t>
            </a:r>
          </a:p>
          <a:p>
            <a:pPr algn="ctr"/>
            <a:r>
              <a:rPr lang="en-US" b="1" i="0" dirty="0">
                <a:solidFill>
                  <a:schemeClr val="tx2"/>
                </a:solidFill>
              </a:rPr>
              <a:t>Demo project area.</a:t>
            </a:r>
          </a:p>
        </p:txBody>
      </p:sp>
    </p:spTree>
    <p:extLst>
      <p:ext uri="{BB962C8B-B14F-4D97-AF65-F5344CB8AC3E}">
        <p14:creationId xmlns:p14="http://schemas.microsoft.com/office/powerpoint/2010/main" val="40500282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G_3286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0500" y="3190954"/>
            <a:ext cx="5562600" cy="3475492"/>
          </a:xfrm>
          <a:prstGeom prst="rect">
            <a:avLst/>
          </a:prstGeom>
        </p:spPr>
      </p:pic>
      <p:pic>
        <p:nvPicPr>
          <p:cNvPr id="2" name="Picture 1" descr="IMG_3287.JP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97124" y="152401"/>
            <a:ext cx="5699375" cy="35051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66700" y="762000"/>
            <a:ext cx="387938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i="0" dirty="0">
                <a:solidFill>
                  <a:schemeClr val="tx2"/>
                </a:solidFill>
              </a:rPr>
              <a:t>St. Thomas</a:t>
            </a:r>
          </a:p>
          <a:p>
            <a:pPr algn="ctr"/>
            <a:r>
              <a:rPr lang="en-US" b="1" i="0" dirty="0">
                <a:solidFill>
                  <a:schemeClr val="tx2"/>
                </a:solidFill>
              </a:rPr>
              <a:t>Demo project area.</a:t>
            </a:r>
          </a:p>
        </p:txBody>
      </p:sp>
    </p:spTree>
    <p:extLst>
      <p:ext uri="{BB962C8B-B14F-4D97-AF65-F5344CB8AC3E}">
        <p14:creationId xmlns:p14="http://schemas.microsoft.com/office/powerpoint/2010/main" val="21105387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3215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0" y="3657600"/>
            <a:ext cx="4907021" cy="3048000"/>
          </a:xfrm>
          <a:prstGeom prst="rect">
            <a:avLst/>
          </a:prstGeom>
        </p:spPr>
      </p:pic>
      <p:pic>
        <p:nvPicPr>
          <p:cNvPr id="3" name="Picture 2" descr="IMG_3217.JP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0" y="152400"/>
            <a:ext cx="4929325" cy="3276600"/>
          </a:xfrm>
          <a:prstGeom prst="rect">
            <a:avLst/>
          </a:prstGeom>
        </p:spPr>
      </p:pic>
      <p:pic>
        <p:nvPicPr>
          <p:cNvPr id="4" name="Picture 3" descr="IMG_3206.JPG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19700" y="1828800"/>
            <a:ext cx="5005169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4130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700" y="2146300"/>
            <a:ext cx="10109200" cy="36449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66700" y="381000"/>
            <a:ext cx="574848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b="1" i="0" dirty="0">
                <a:solidFill>
                  <a:schemeClr val="tx2"/>
                </a:solidFill>
              </a:rPr>
              <a:t>St. John: Fish Fry Road area </a:t>
            </a:r>
          </a:p>
        </p:txBody>
      </p:sp>
    </p:spTree>
    <p:extLst>
      <p:ext uri="{BB962C8B-B14F-4D97-AF65-F5344CB8AC3E}">
        <p14:creationId xmlns:p14="http://schemas.microsoft.com/office/powerpoint/2010/main" val="25213951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838200"/>
            <a:ext cx="4795887" cy="5638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404" y="152400"/>
            <a:ext cx="4877196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017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04800"/>
            <a:ext cx="5410200" cy="641641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81700" y="838200"/>
            <a:ext cx="40386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i="0" dirty="0">
                <a:solidFill>
                  <a:srgbClr val="FAFD00"/>
                </a:solidFill>
              </a:rPr>
              <a:t>The challenges – finding the balance between nature &amp; infrastructure, cost &amp; reality, now vs. later, etc.</a:t>
            </a:r>
          </a:p>
          <a:p>
            <a:pPr algn="l"/>
            <a:endParaRPr lang="en-US" b="1" i="0" dirty="0"/>
          </a:p>
          <a:p>
            <a:pPr algn="l"/>
            <a:r>
              <a:rPr lang="en-US" b="1" i="0" dirty="0"/>
              <a:t>But you can do it!</a:t>
            </a:r>
          </a:p>
        </p:txBody>
      </p:sp>
    </p:spTree>
    <p:extLst>
      <p:ext uri="{BB962C8B-B14F-4D97-AF65-F5344CB8AC3E}">
        <p14:creationId xmlns:p14="http://schemas.microsoft.com/office/powerpoint/2010/main" val="136591081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heme/theme1.xml><?xml version="1.0" encoding="utf-8"?>
<a:theme xmlns:a="http://schemas.openxmlformats.org/drawingml/2006/main" name="Default Design">
  <a:themeElements>
    <a:clrScheme name="">
      <a:dk1>
        <a:srgbClr val="00279F"/>
      </a:dk1>
      <a:lt1>
        <a:srgbClr val="FFFFFF"/>
      </a:lt1>
      <a:dk2>
        <a:srgbClr val="081D58"/>
      </a:dk2>
      <a:lt2>
        <a:srgbClr val="FAFD00"/>
      </a:lt2>
      <a:accent1>
        <a:srgbClr val="FC0128"/>
      </a:accent1>
      <a:accent2>
        <a:srgbClr val="DC0081"/>
      </a:accent2>
      <a:accent3>
        <a:srgbClr val="AAABB4"/>
      </a:accent3>
      <a:accent4>
        <a:srgbClr val="DADADA"/>
      </a:accent4>
      <a:accent5>
        <a:srgbClr val="FDAAAC"/>
      </a:accent5>
      <a:accent6>
        <a:srgbClr val="C70074"/>
      </a:accent6>
      <a:hlink>
        <a:srgbClr val="00B7A5"/>
      </a:hlink>
      <a:folHlink>
        <a:srgbClr val="3365FB"/>
      </a:folHlink>
    </a:clrScheme>
    <a:fontScheme name="Default Desig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1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1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NCCDPHP_theme (4 3)">
  <a:themeElements>
    <a:clrScheme name="Custom 19">
      <a:dk1>
        <a:srgbClr val="0F56DC"/>
      </a:dk1>
      <a:lt1>
        <a:srgbClr val="FFC000"/>
      </a:lt1>
      <a:dk2>
        <a:srgbClr val="FFFFFF"/>
      </a:dk2>
      <a:lt2>
        <a:srgbClr val="FFFFFF"/>
      </a:lt2>
      <a:accent1>
        <a:srgbClr val="4983F2"/>
      </a:accent1>
      <a:accent2>
        <a:srgbClr val="007D57"/>
      </a:accent2>
      <a:accent3>
        <a:srgbClr val="9A3B26"/>
      </a:accent3>
      <a:accent4>
        <a:srgbClr val="7F7F7F"/>
      </a:accent4>
      <a:accent5>
        <a:srgbClr val="0F56DC"/>
      </a:accent5>
      <a:accent6>
        <a:srgbClr val="002060"/>
      </a:accent6>
      <a:hlink>
        <a:srgbClr val="0F56DC"/>
      </a:hlink>
      <a:folHlink>
        <a:srgbClr val="3077FF"/>
      </a:folHlink>
    </a:clrScheme>
    <a:fontScheme name="CDC Myriad Web Pro">
      <a:majorFont>
        <a:latin typeface="Myriad Web Pro"/>
        <a:ea typeface=""/>
        <a:cs typeface=""/>
      </a:majorFont>
      <a:minorFont>
        <a:latin typeface="Myriad Web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smtClean="0">
            <a:solidFill>
              <a:srgbClr val="000000"/>
            </a:solidFill>
            <a:latin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NCCDPHP_theme (4 3)" id="{E6DB8C97-7828-44F8-BEF0-56EF558D3448}" vid="{6E483ABB-FAC1-4D9B-90AD-58900BDAB5AC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52636</TotalTime>
  <Words>1188</Words>
  <Application>Microsoft Office PowerPoint</Application>
  <PresentationFormat>35mm Slides</PresentationFormat>
  <Paragraphs>190</Paragraphs>
  <Slides>31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41" baseType="lpstr">
      <vt:lpstr>ＭＳ Ｐゴシック</vt:lpstr>
      <vt:lpstr>Arial</vt:lpstr>
      <vt:lpstr>Calibri</vt:lpstr>
      <vt:lpstr>Courier New</vt:lpstr>
      <vt:lpstr>Helvetica</vt:lpstr>
      <vt:lpstr>Myriad Web Pro</vt:lpstr>
      <vt:lpstr>Times New Roman</vt:lpstr>
      <vt:lpstr>Wingdings</vt:lpstr>
      <vt:lpstr>Default Design</vt:lpstr>
      <vt:lpstr>NCCDPHP_theme (4 3)</vt:lpstr>
      <vt:lpstr>PowerPoint Presentation</vt:lpstr>
      <vt:lpstr>PowerPoint Presentation</vt:lpstr>
      <vt:lpstr>Topics: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Questions for each action plan:</vt:lpstr>
      <vt:lpstr>Availability of Street-Level Supports for Walking — US Virgin Islands, 2016</vt:lpstr>
      <vt:lpstr>Questions </vt:lpstr>
      <vt:lpstr>What purposes can walkability audits serve? </vt:lpstr>
      <vt:lpstr>What was the goal of the USVI walkability audit? </vt:lpstr>
      <vt:lpstr>How did we choose which streets to audit?  Why did we do it this way?</vt:lpstr>
      <vt:lpstr>PowerPoint Presentation</vt:lpstr>
      <vt:lpstr>PowerPoint Presentation</vt:lpstr>
      <vt:lpstr>PowerPoint Presentation</vt:lpstr>
      <vt:lpstr>PowerPoint Presentation</vt:lpstr>
      <vt:lpstr>How can data from the USVI walkability audit be used…and what are its limitations?</vt:lpstr>
      <vt:lpstr>How can data from the USVI walkability audit be used…and what are its limitations?</vt:lpstr>
      <vt:lpstr>How can data from the USVI walkability audit be used…and what are its limitations?</vt:lpstr>
      <vt:lpstr>How can data from the USVI walkability audit be used…and what are its limitations?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Health and the Media: Can We Write the Story Right?</dc:title>
  <dc:creator>Chang, Allison G. (CDC/ONDIEH/NCCDPHP) (CTR)</dc:creator>
  <cp:lastModifiedBy>Nia Moise</cp:lastModifiedBy>
  <cp:revision>791</cp:revision>
  <cp:lastPrinted>2017-05-04T21:29:44Z</cp:lastPrinted>
  <dcterms:modified xsi:type="dcterms:W3CDTF">2017-08-06T18:12:07Z</dcterms:modified>
</cp:coreProperties>
</file>