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30"/>
  </p:notesMasterIdLst>
  <p:handoutMasterIdLst>
    <p:handoutMasterId r:id="rId31"/>
  </p:handoutMasterIdLst>
  <p:sldIdLst>
    <p:sldId id="658" r:id="rId2"/>
    <p:sldId id="659" r:id="rId3"/>
    <p:sldId id="663" r:id="rId4"/>
    <p:sldId id="670" r:id="rId5"/>
    <p:sldId id="822" r:id="rId6"/>
    <p:sldId id="749" r:id="rId7"/>
    <p:sldId id="760" r:id="rId8"/>
    <p:sldId id="759" r:id="rId9"/>
    <p:sldId id="823" r:id="rId10"/>
    <p:sldId id="765" r:id="rId11"/>
    <p:sldId id="766" r:id="rId12"/>
    <p:sldId id="768" r:id="rId13"/>
    <p:sldId id="830" r:id="rId14"/>
    <p:sldId id="831" r:id="rId15"/>
    <p:sldId id="832" r:id="rId16"/>
    <p:sldId id="833" r:id="rId17"/>
    <p:sldId id="834" r:id="rId18"/>
    <p:sldId id="836" r:id="rId19"/>
    <p:sldId id="835" r:id="rId20"/>
    <p:sldId id="838" r:id="rId21"/>
    <p:sldId id="839" r:id="rId22"/>
    <p:sldId id="840" r:id="rId23"/>
    <p:sldId id="841" r:id="rId24"/>
    <p:sldId id="842" r:id="rId25"/>
    <p:sldId id="843" r:id="rId26"/>
    <p:sldId id="844" r:id="rId27"/>
    <p:sldId id="845" r:id="rId28"/>
    <p:sldId id="847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sery, Emily Neusel (CDC/OPHSS/CSELS)" initials="UEN(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DDEA"/>
    <a:srgbClr val="8A8D09"/>
    <a:srgbClr val="860038"/>
    <a:srgbClr val="08659A"/>
    <a:srgbClr val="445D25"/>
    <a:srgbClr val="5C8727"/>
    <a:srgbClr val="005DAA"/>
    <a:srgbClr val="000000"/>
    <a:srgbClr val="358ECB"/>
    <a:srgbClr val="56A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94" autoAdjust="0"/>
    <p:restoredTop sz="73930" autoAdjust="0"/>
  </p:normalViewPr>
  <p:slideViewPr>
    <p:cSldViewPr snapToGrid="0">
      <p:cViewPr varScale="1">
        <p:scale>
          <a:sx n="53" d="100"/>
          <a:sy n="53" d="100"/>
        </p:scale>
        <p:origin x="160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5598"/>
    </p:cViewPr>
  </p:sorterViewPr>
  <p:notesViewPr>
    <p:cSldViewPr snapToGrid="0">
      <p:cViewPr varScale="1">
        <p:scale>
          <a:sx n="62" d="100"/>
          <a:sy n="62" d="100"/>
        </p:scale>
        <p:origin x="2549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AF62324-A677-4C67-831C-22C1A8A05001}" type="datetimeFigureOut">
              <a:rPr lang="en-US" smtClean="0"/>
              <a:t>8/13/2017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54AC60-74D8-4B86-B65F-7A704554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53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4A1232A-7BEA-435C-8BF3-6BD1F396FBA5}" type="datetimeFigureOut">
              <a:rPr lang="en-US" smtClean="0"/>
              <a:t>8/13/2017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8DCF521-08EB-41B2-A35F-0BB22134A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31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5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7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70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03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69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10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43DB-A000-4FE5-B510-510892459D3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09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414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296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199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43DB-A000-4FE5-B510-510892459D3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75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29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87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217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4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22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62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734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666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53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211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808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707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812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119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295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63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3466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894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11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NCCDPH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386071"/>
            <a:ext cx="82296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859349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1"/>
                </a:solidFill>
                <a:effectLst/>
                <a:latin typeface="Calibri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3946019"/>
            <a:ext cx="64008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8719146"/>
      </p:ext>
    </p:extLst>
  </p:cSld>
  <p:clrMapOvr>
    <a:masterClrMapping/>
  </p:clrMapOvr>
  <p:transition>
    <p:fade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545167"/>
            <a:ext cx="8229600" cy="4455584"/>
          </a:xfrm>
        </p:spPr>
        <p:txBody>
          <a:bodyPr/>
          <a:lstStyle>
            <a:lvl1pPr marL="342891" indent="-342891">
              <a:buClr>
                <a:srgbClr val="8D8B00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80039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56A0D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93689200"/>
      </p:ext>
    </p:extLst>
  </p:cSld>
  <p:clrMapOvr>
    <a:masterClrMapping/>
  </p:clrMapOvr>
  <p:transition>
    <p:fade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879669" cy="419100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8D8B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2" indent="-285744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880039"/>
              </a:buClr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807132" y="1600201"/>
            <a:ext cx="3879669" cy="419100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2" indent="-285744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85526"/>
      </p:ext>
    </p:extLst>
  </p:cSld>
  <p:clrMapOvr>
    <a:masterClrMapping/>
  </p:clrMapOvr>
  <p:transition>
    <p:fade/>
  </p:transition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4467097"/>
            <a:ext cx="8294913" cy="1162051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5900928"/>
            <a:ext cx="77724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1205521"/>
      </p:ext>
    </p:extLst>
  </p:cSld>
  <p:clrMapOvr>
    <a:masterClrMapping/>
  </p:clrMapOvr>
  <p:transition>
    <p:fade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0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Myriad Pro, Bold, 24pt</a:t>
            </a:r>
          </a:p>
          <a:p>
            <a:pPr lvl="1"/>
            <a:r>
              <a:rPr lang="en-US" dirty="0"/>
              <a:t>Second level – Myriad Pro, 20pt</a:t>
            </a:r>
          </a:p>
          <a:p>
            <a:pPr lvl="2"/>
            <a:r>
              <a:rPr lang="en-US" dirty="0"/>
              <a:t>Third level – Myriad Pro, 18pt	</a:t>
            </a:r>
          </a:p>
          <a:p>
            <a:pPr lvl="3"/>
            <a:r>
              <a:rPr lang="en-US" dirty="0"/>
              <a:t>Fourth level – Myriad Pro, 18pt</a:t>
            </a:r>
          </a:p>
          <a:p>
            <a:pPr lvl="4"/>
            <a:r>
              <a:rPr lang="en-US" dirty="0"/>
              <a:t>Fifth level – Myriad Pro, 18pt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*Citations and references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77796445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ngle pic with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67" y="287970"/>
            <a:ext cx="8404188" cy="844951"/>
          </a:xfrm>
          <a:prstGeom prst="rect">
            <a:avLst/>
          </a:prstGeom>
        </p:spPr>
        <p:txBody>
          <a:bodyPr anchor="ctr"/>
          <a:lstStyle>
            <a:lvl1pPr algn="l"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Photo Title – Myriad Pro, Bold, Shadow, 28pt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67" y="1108501"/>
            <a:ext cx="4628255" cy="5266481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195944" y="1108499"/>
            <a:ext cx="3603811" cy="5266481"/>
          </a:xfrm>
          <a:prstGeom prst="rect">
            <a:avLst/>
          </a:prstGeom>
        </p:spPr>
        <p:txBody>
          <a:bodyPr anchor="ctr" anchorCtr="0"/>
          <a:lstStyle>
            <a:lvl1pPr marL="0" indent="0">
              <a:buClr>
                <a:schemeClr val="tx1"/>
              </a:buClr>
              <a:buSzPct val="70000"/>
              <a:buFont typeface="Wingdings" pitchFamily="2" charset="2"/>
              <a:buNone/>
              <a:defRPr sz="2600" b="1">
                <a:solidFill>
                  <a:schemeClr val="tx1"/>
                </a:solidFill>
              </a:defRPr>
            </a:lvl1pPr>
            <a:lvl2pPr marL="344479" indent="0">
              <a:buClr>
                <a:schemeClr val="tx1"/>
              </a:buClr>
              <a:buSzPct val="100000"/>
              <a:buFont typeface="Wingdings" pitchFamily="2" charset="2"/>
              <a:buNone/>
              <a:defRPr sz="22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First level – Myriad Pro, bold, 24pt</a:t>
            </a:r>
          </a:p>
          <a:p>
            <a:pPr lvl="1"/>
            <a:r>
              <a:rPr lang="en-US" dirty="0"/>
              <a:t>Second level – Myriad Pro, 20pt</a:t>
            </a:r>
          </a:p>
          <a:p>
            <a:pPr lvl="2"/>
            <a:r>
              <a:rPr lang="en-US" dirty="0"/>
              <a:t>Third level – Myriad Pro, 18pt	</a:t>
            </a:r>
          </a:p>
          <a:p>
            <a:pPr lvl="3"/>
            <a:r>
              <a:rPr lang="en-US" dirty="0"/>
              <a:t>Fourth level – Myriad Pro, 18pt</a:t>
            </a:r>
          </a:p>
          <a:p>
            <a:pPr lvl="4"/>
            <a:r>
              <a:rPr lang="en-US" dirty="0"/>
              <a:t>Fifth level – Myriad Pro, 18pt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76350" y="6508890"/>
            <a:ext cx="423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1321917-6C5F-4604-9FA4-333D29860A7F}" type="slidenum">
              <a:rPr lang="en-US" sz="1400" smtClean="0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751127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82296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Title of Presentation – Myriad Pro</a:t>
            </a:r>
            <a:br>
              <a:rPr lang="en-US" dirty="0"/>
            </a:br>
            <a:r>
              <a:rPr lang="en-US" dirty="0"/>
              <a:t> Bold, Shadow 28pt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267200"/>
            <a:ext cx="64008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/>
              <a:t>Title of Presenter –Myriad Pro, 18pt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Title of Event</a:t>
            </a:r>
          </a:p>
          <a:p>
            <a:pPr lvl="0"/>
            <a:r>
              <a:rPr lang="en-US" sz="1800" dirty="0"/>
              <a:t>Date of Event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6272784"/>
            <a:ext cx="51054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Place Descriptor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0" y="6464808"/>
            <a:ext cx="51054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8496290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Section Header</a:t>
            </a:r>
            <a:br>
              <a:rPr lang="en-US" dirty="0"/>
            </a:br>
            <a:r>
              <a:rPr lang="en-US" dirty="0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39233806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C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FFC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79D3A7-A8ED-4EF6-A5A8-E7894D22BDEE}" type="slidenum">
              <a:rPr lang="en-US" smtClean="0">
                <a:solidFill>
                  <a:srgbClr val="FFC000"/>
                </a:solidFill>
              </a:rPr>
              <a:pPr/>
              <a:t>‹#›</a:t>
            </a:fld>
            <a:endParaRPr 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5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41FA27C-DFCB-48D6-8A1A-E30B77AF2C7B}" type="datetimeFigureOut">
              <a:rPr lang="en-US" smtClean="0"/>
              <a:t>8/13/2017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A892DCB-FEDD-4FDA-B879-74FA1086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8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175" y="793750"/>
            <a:ext cx="6592888" cy="1177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2507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1" y="1826684"/>
            <a:ext cx="78867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276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78" r:id="rId11"/>
  </p:sldLayoutIdLst>
  <p:transition>
    <p:fade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iGguCjg6vPAhXLMz4KHSp3DPIQjRwIBw&amp;url=http://feedingthecruisingkitty.blogspot.com/2015/05/us-virgin-islands.html&amp;bvm=bv.133700528,d.cWw&amp;psig=AFQjCNEp18vrMCQfeJJMlpX_lttVWC120w&amp;ust=1474910318862273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0ahUKEwijjrPM8LTPAhWDbz4KHUjECgcQjRwIBw&amp;url=http://www.michigan.gov/mdot/0,4616,7-151-9615_11223---,00.html&amp;bvm=bv.134052249,d.cWw&amp;psig=AFQjCNGRg1-cyCJmwUvI4DjCc4nGIB1fWA&amp;ust=1475248907054324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www.google.com/url?sa=i&amp;rct=j&amp;q=&amp;esrc=s&amp;source=images&amp;cd=&amp;cad=rja&amp;uact=8&amp;ved=0ahUKEwimz_Ta77TPAhUBDD4KHd1xDr0QjRwIBw&amp;url=http://vector.me/search/red-circle-slash&amp;psig=AFQjCNH-Lf6nupzw63E2Yst3zexsHhbXxA&amp;ust=147524865768285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j0h8rR9bTPAhUJcD4KHTeLDZkQjRwIBw&amp;url=http://utahcoalition.org/&amp;bvm=bv.134052249,d.cWw&amp;psig=AFQjCNFOYO8HD1KDLCA4Fj3TUU9JhJKdaQ&amp;ust=1475250243428641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https://www.google.com/url?sa=i&amp;rct=j&amp;q=&amp;esrc=s&amp;source=images&amp;cd=&amp;cad=rja&amp;uact=8&amp;ved=0ahUKEwjxsNyR-K_PAhUIWT4KHT84B8sQjRwIBw&amp;url=https://bikeeastbay.org/news/road-protected-bike-lanes&amp;psig=AFQjCNGRKSL7qzMF2lzfeREmhr-z127-EQ&amp;ust=1475079057981776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://nacto.org/publication/urban-street-design-guide/" TargetMode="External"/><Relationship Id="rId7" Type="http://schemas.openxmlformats.org/officeDocument/2006/relationships/hyperlink" Target="http://www.smartgrowthamerica.org/documents/cs-local-policy-workbook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://nacto.org/publication/transit-street-design-guide/" TargetMode="Externa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rtgrowthamerica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/>
              <a:t>Availability of Street-Level Supports for Walking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sz="3600" dirty="0"/>
              <a:t>US Virgin Islands, 2016</a:t>
            </a:r>
          </a:p>
        </p:txBody>
      </p:sp>
    </p:spTree>
    <p:extLst>
      <p:ext uri="{BB962C8B-B14F-4D97-AF65-F5344CB8AC3E}">
        <p14:creationId xmlns:p14="http://schemas.microsoft.com/office/powerpoint/2010/main" val="31629703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Background</a:t>
            </a:r>
          </a:p>
          <a:p>
            <a:endParaRPr lang="en-US" sz="2400" dirty="0"/>
          </a:p>
          <a:p>
            <a:r>
              <a:rPr lang="en-US" sz="2400" dirty="0"/>
              <a:t>Methods</a:t>
            </a:r>
          </a:p>
          <a:p>
            <a:endParaRPr lang="en-US" sz="2400" dirty="0"/>
          </a:p>
          <a:p>
            <a:r>
              <a:rPr lang="en-US" sz="2400" dirty="0"/>
              <a:t>Results</a:t>
            </a:r>
          </a:p>
          <a:p>
            <a:endParaRPr lang="en-US" sz="2400" dirty="0"/>
          </a:p>
          <a:p>
            <a:r>
              <a:rPr lang="en-US" sz="2400" dirty="0"/>
              <a:t>Potential Action Steps</a:t>
            </a:r>
          </a:p>
        </p:txBody>
      </p:sp>
    </p:spTree>
    <p:extLst>
      <p:ext uri="{BB962C8B-B14F-4D97-AF65-F5344CB8AC3E}">
        <p14:creationId xmlns:p14="http://schemas.microsoft.com/office/powerpoint/2010/main" val="119137818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2"/>
          <a:stretch/>
        </p:blipFill>
        <p:spPr>
          <a:xfrm>
            <a:off x="1232199" y="1068462"/>
            <a:ext cx="6825417" cy="46926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Physical Inactivity</a:t>
            </a:r>
            <a:br>
              <a:rPr lang="en-US" dirty="0"/>
            </a:br>
            <a:endParaRPr lang="en-US" dirty="0"/>
          </a:p>
        </p:txBody>
      </p:sp>
      <p:pic>
        <p:nvPicPr>
          <p:cNvPr id="12" name="Content Placeholder 4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1" t="94791" r="9487" b="196"/>
          <a:stretch/>
        </p:blipFill>
        <p:spPr>
          <a:xfrm>
            <a:off x="2034130" y="5988222"/>
            <a:ext cx="4546600" cy="211137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9" r="12459" b="4215"/>
          <a:stretch/>
        </p:blipFill>
        <p:spPr>
          <a:xfrm rot="1879789">
            <a:off x="7414722" y="5142293"/>
            <a:ext cx="1231200" cy="11175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9760" y="6426471"/>
            <a:ext cx="75640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hangingPunct="0"/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Source: Behavioral Risk Factor Surveillance System, 2010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99593" y="4852723"/>
            <a:ext cx="1561771" cy="1629743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99081" y="4416534"/>
            <a:ext cx="1088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31.8%</a:t>
            </a:r>
          </a:p>
        </p:txBody>
      </p:sp>
    </p:spTree>
    <p:extLst>
      <p:ext uri="{BB962C8B-B14F-4D97-AF65-F5344CB8AC3E}">
        <p14:creationId xmlns:p14="http://schemas.microsoft.com/office/powerpoint/2010/main" val="2251699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Conduct an observational assessment of street-level supports for walking and physical activity</a:t>
            </a:r>
          </a:p>
          <a:p>
            <a:pPr lvl="1"/>
            <a:r>
              <a:rPr lang="en-US" dirty="0"/>
              <a:t>Generate representative estimates of features across the territory</a:t>
            </a:r>
          </a:p>
          <a:p>
            <a:endParaRPr lang="en-US" dirty="0"/>
          </a:p>
          <a:p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400" dirty="0"/>
              <a:t>Identify potential action steps that could be taken to improve walkability in the territory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930386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 Tool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Modified Microscale Audit of Pedestrian Streetscapes (MAPS)</a:t>
            </a:r>
            <a:endParaRPr lang="en-US" sz="2400" baseline="30000" dirty="0"/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Added several locally relevant items</a:t>
            </a:r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46 items</a:t>
            </a:r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Sections:</a:t>
            </a:r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Land use &amp; destinations</a:t>
            </a:r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Streetscape</a:t>
            </a:r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Sidewalks &amp; bike paths</a:t>
            </a:r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Aesthetics</a:t>
            </a:r>
          </a:p>
          <a:p>
            <a:pPr marL="798513" lvl="1">
              <a:spcBef>
                <a:spcPts val="600"/>
              </a:spcBef>
              <a:buFontTx/>
              <a:buChar char="–"/>
            </a:pPr>
            <a:r>
              <a:rPr lang="en-US" sz="1800" dirty="0"/>
              <a:t>Street crossings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853"/>
          <a:stretch/>
        </p:blipFill>
        <p:spPr>
          <a:xfrm>
            <a:off x="3935738" y="2862899"/>
            <a:ext cx="4979664" cy="3656584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62493466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" t="922" r="882" b="1130"/>
          <a:stretch/>
        </p:blipFill>
        <p:spPr>
          <a:xfrm>
            <a:off x="67234" y="255494"/>
            <a:ext cx="8996083" cy="6333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24282" y="6037729"/>
            <a:ext cx="2783542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Total: </a:t>
            </a:r>
          </a:p>
          <a:p>
            <a:pPr 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336 Estates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94968" y="3569113"/>
            <a:ext cx="8141109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4533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" b="836"/>
          <a:stretch/>
        </p:blipFill>
        <p:spPr>
          <a:xfrm>
            <a:off x="0" y="268224"/>
            <a:ext cx="9144000" cy="6339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38939" y="5679393"/>
            <a:ext cx="2823778" cy="101566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 Estates            </a:t>
            </a:r>
          </a:p>
          <a:p>
            <a:pPr algn="ctr" font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1550 Street Segments            </a:t>
            </a:r>
          </a:p>
          <a:p>
            <a:pPr algn="ctr" fontAlgn="ctr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99.2 km (16.2%)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94968" y="3569113"/>
            <a:ext cx="8141109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7863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19" y="0"/>
            <a:ext cx="9723117" cy="6875771"/>
          </a:xfrm>
          <a:prstGeom prst="rect">
            <a:avLst/>
          </a:prstGeom>
          <a:ln>
            <a:noFill/>
          </a:ln>
        </p:spPr>
      </p:pic>
      <p:sp>
        <p:nvSpPr>
          <p:cNvPr id="4" name="Oval 3"/>
          <p:cNvSpPr/>
          <p:nvPr/>
        </p:nvSpPr>
        <p:spPr>
          <a:xfrm>
            <a:off x="3500438" y="2400301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145756" y="2166939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3981" y="4598195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262563" y="4687492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24262" y="2767013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960143" y="4967288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748086" y="3183731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92640" y="4649768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35377" y="3437885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10050" y="5200650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24262" y="3811741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060030" y="5067301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51710" y="4974431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62298" y="3836742"/>
            <a:ext cx="78582" cy="78581"/>
          </a:xfrm>
          <a:prstGeom prst="ellipse">
            <a:avLst/>
          </a:prstGeom>
          <a:solidFill>
            <a:srgbClr val="206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7921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76" y="1182114"/>
            <a:ext cx="4056319" cy="5408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545167"/>
            <a:ext cx="4479176" cy="4455584"/>
          </a:xfrm>
        </p:spPr>
        <p:txBody>
          <a:bodyPr/>
          <a:lstStyle/>
          <a:p>
            <a:r>
              <a:rPr lang="en-US" dirty="0"/>
              <a:t>Trained 26 volunteers from the USVI Department of Health</a:t>
            </a:r>
          </a:p>
          <a:p>
            <a:endParaRPr lang="en-US" dirty="0"/>
          </a:p>
          <a:p>
            <a:r>
              <a:rPr lang="en-US" dirty="0"/>
              <a:t>Teams of two people</a:t>
            </a:r>
          </a:p>
          <a:p>
            <a:pPr marL="798513" lvl="1">
              <a:buFontTx/>
              <a:buChar char="–"/>
            </a:pPr>
            <a:r>
              <a:rPr lang="en-US" sz="1800" dirty="0"/>
              <a:t>CDC</a:t>
            </a:r>
          </a:p>
          <a:p>
            <a:pPr marL="798513" lvl="1">
              <a:buFontTx/>
              <a:buChar char="–"/>
            </a:pPr>
            <a:r>
              <a:rPr lang="en-US" sz="1800" dirty="0"/>
              <a:t>DOH</a:t>
            </a:r>
          </a:p>
          <a:p>
            <a:pPr marL="398472">
              <a:buFontTx/>
              <a:buChar char="–"/>
            </a:pPr>
            <a:endParaRPr lang="en-US" dirty="0"/>
          </a:p>
          <a:p>
            <a:pPr lvl="0"/>
            <a:r>
              <a:rPr lang="en-US" i="1" dirty="0"/>
              <a:t>Step It Up! </a:t>
            </a:r>
            <a:r>
              <a:rPr lang="en-US" dirty="0"/>
              <a:t>shirts provided by the  USVI Department of Health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Completed in 12 days</a:t>
            </a:r>
          </a:p>
          <a:p>
            <a:pPr marL="398472">
              <a:buFontTx/>
              <a:buChar char="–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45727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Key Results</a:t>
            </a:r>
          </a:p>
        </p:txBody>
      </p:sp>
    </p:spTree>
    <p:extLst>
      <p:ext uri="{BB962C8B-B14F-4D97-AF65-F5344CB8AC3E}">
        <p14:creationId xmlns:p14="http://schemas.microsoft.com/office/powerpoint/2010/main" val="377145447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Audited Street Segments, by Island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77041370"/>
              </p:ext>
            </p:extLst>
          </p:nvPr>
        </p:nvGraphicFramePr>
        <p:xfrm>
          <a:off x="640080" y="2296758"/>
          <a:ext cx="7863840" cy="3521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77912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Unweighted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Weighted by Street Length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(%)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km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(%)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2"/>
                          </a:solidFill>
                        </a:rPr>
                        <a:t>km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>
                          <a:solidFill>
                            <a:schemeClr val="bg2"/>
                          </a:solidFill>
                        </a:rPr>
                        <a:t>(%)</a:t>
                      </a:r>
                      <a:endParaRPr lang="en-US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1114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94.6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1156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Island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74625" lvl="0" indent="0"/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St. Croix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348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(31.2%)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34.6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(36.5%)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602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(52.1%)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74625" lvl="0" indent="0"/>
                      <a:r>
                        <a:rPr lang="en-US" sz="16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St. John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132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(11.9%)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7.7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(8.1%)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(5.3%)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74625" lvl="0" indent="0"/>
                      <a:r>
                        <a:rPr lang="en-US" sz="16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St. Thomas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634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(52.3%)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52.3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(55.3%)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492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(42.6%)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01352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Type of Land Use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5432611" y="1764565"/>
            <a:ext cx="3341202" cy="8445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Residential only:</a:t>
            </a:r>
          </a:p>
          <a:p>
            <a:pPr marL="0" indent="0">
              <a:buNone/>
              <a:tabLst>
                <a:tab pos="457200" algn="l"/>
                <a:tab pos="2005013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85.5% 	</a:t>
            </a:r>
            <a:endParaRPr lang="en-US" sz="1800" dirty="0">
              <a:solidFill>
                <a:srgbClr val="860038"/>
              </a:solidFill>
            </a:endParaRPr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7" b="13619"/>
          <a:stretch/>
        </p:blipFill>
        <p:spPr>
          <a:xfrm>
            <a:off x="469900" y="4087906"/>
            <a:ext cx="4102100" cy="2409713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5432611" y="5097049"/>
            <a:ext cx="3367131" cy="8445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Commercial only:</a:t>
            </a:r>
          </a:p>
          <a:p>
            <a:pPr marL="0" indent="0">
              <a:buNone/>
              <a:tabLst>
                <a:tab pos="457200" algn="l"/>
                <a:tab pos="2005013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11.5%	</a:t>
            </a:r>
          </a:p>
        </p:txBody>
      </p:sp>
      <p:pic>
        <p:nvPicPr>
          <p:cNvPr id="19" name="Picture Placeholder 18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9" b="10365"/>
          <a:stretch/>
        </p:blipFill>
        <p:spPr>
          <a:xfrm>
            <a:off x="469900" y="1218538"/>
            <a:ext cx="4102100" cy="2414959"/>
          </a:xfrm>
          <a:ln w="19050">
            <a:solidFill>
              <a:srgbClr val="860038"/>
            </a:solidFill>
          </a:ln>
        </p:spPr>
      </p:pic>
      <p:sp>
        <p:nvSpPr>
          <p:cNvPr id="10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5432611" y="3430807"/>
            <a:ext cx="3367131" cy="8445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Mixed use:</a:t>
            </a:r>
          </a:p>
          <a:p>
            <a:pPr marL="0" indent="0">
              <a:buNone/>
              <a:tabLst>
                <a:tab pos="457200" algn="l"/>
                <a:tab pos="2005013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3.1%</a:t>
            </a:r>
          </a:p>
        </p:txBody>
      </p:sp>
      <p:sp>
        <p:nvSpPr>
          <p:cNvPr id="3" name="Plus 2"/>
          <p:cNvSpPr/>
          <p:nvPr/>
        </p:nvSpPr>
        <p:spPr>
          <a:xfrm>
            <a:off x="2268145" y="3602845"/>
            <a:ext cx="505609" cy="515714"/>
          </a:xfrm>
          <a:prstGeom prst="mathPlus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46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3" grpId="1" uiExpand="1" build="p"/>
      <p:bldP spid="7" grpId="0" uiExpand="1" build="p"/>
      <p:bldP spid="7" grpId="1" uiExpand="1" build="p"/>
      <p:bldP spid="10" grpId="0" uiExpand="1" build="p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Number of Destinations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>
          <a:xfrm>
            <a:off x="5475642" y="1753495"/>
            <a:ext cx="3211158" cy="424725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None:</a:t>
            </a:r>
          </a:p>
          <a:p>
            <a:pPr marL="0" indent="0">
              <a:buNone/>
              <a:tabLst>
                <a:tab pos="457200" algn="l"/>
                <a:tab pos="177165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78.2%</a:t>
            </a:r>
          </a:p>
          <a:p>
            <a:pPr marL="0" indent="0">
              <a:buNone/>
              <a:tabLst>
                <a:tab pos="457200" algn="l"/>
                <a:tab pos="1771650" algn="l"/>
              </a:tabLst>
            </a:pPr>
            <a:endParaRPr lang="en-US" sz="2800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sz="2800" dirty="0"/>
              <a:t>One to two:</a:t>
            </a:r>
          </a:p>
          <a:p>
            <a:pPr marL="0" indent="0">
              <a:buNone/>
              <a:tabLst>
                <a:tab pos="457200" algn="l"/>
                <a:tab pos="177165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13.2%</a:t>
            </a:r>
          </a:p>
          <a:p>
            <a:pPr marL="0" indent="0">
              <a:buNone/>
              <a:tabLst>
                <a:tab pos="457200" algn="l"/>
                <a:tab pos="1771650" algn="l"/>
              </a:tabLst>
            </a:pPr>
            <a:endParaRPr lang="en-US" sz="2800" dirty="0"/>
          </a:p>
          <a:p>
            <a:pPr marL="0" indent="0">
              <a:buNone/>
              <a:tabLst>
                <a:tab pos="457200" algn="l"/>
              </a:tabLst>
            </a:pPr>
            <a:r>
              <a:rPr lang="en-US" sz="2800" dirty="0"/>
              <a:t>More than two:</a:t>
            </a:r>
          </a:p>
          <a:p>
            <a:pPr marL="0" indent="0">
              <a:buNone/>
              <a:tabLst>
                <a:tab pos="457200" algn="l"/>
                <a:tab pos="177165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8.6%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" b="14289"/>
          <a:stretch/>
        </p:blipFill>
        <p:spPr>
          <a:xfrm>
            <a:off x="560070" y="1278468"/>
            <a:ext cx="4384530" cy="4988982"/>
          </a:xfrm>
          <a:ln w="19050">
            <a:solidFill>
              <a:srgbClr val="860038"/>
            </a:solidFill>
          </a:ln>
        </p:spPr>
      </p:pic>
    </p:spTree>
    <p:extLst>
      <p:ext uri="{BB962C8B-B14F-4D97-AF65-F5344CB8AC3E}">
        <p14:creationId xmlns:p14="http://schemas.microsoft.com/office/powerpoint/2010/main" val="40568792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Access to Public Transit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5497158" y="1753495"/>
            <a:ext cx="3189642" cy="424725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Formal stop: </a:t>
            </a:r>
          </a:p>
          <a:p>
            <a:pPr marL="6359" indent="0">
              <a:buNone/>
              <a:tabLst>
                <a:tab pos="457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4.8%</a:t>
            </a:r>
          </a:p>
          <a:p>
            <a:pPr marL="6359" indent="0">
              <a:buNone/>
              <a:tabLst>
                <a:tab pos="1600200" algn="l"/>
              </a:tabLst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Informal stop:</a:t>
            </a:r>
          </a:p>
          <a:p>
            <a:pPr marL="6359" indent="0">
              <a:buNone/>
              <a:tabLst>
                <a:tab pos="457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8.8%</a:t>
            </a:r>
          </a:p>
          <a:p>
            <a:pPr marL="6359" indent="0">
              <a:buNone/>
              <a:tabLst>
                <a:tab pos="1600200" algn="l"/>
              </a:tabLst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Any stop: </a:t>
            </a:r>
          </a:p>
          <a:p>
            <a:pPr marL="6359" indent="0">
              <a:buNone/>
              <a:tabLst>
                <a:tab pos="457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10.7%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240337" y="1104060"/>
            <a:ext cx="3719232" cy="526678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dirty="0">
              <a:solidFill>
                <a:srgbClr val="FFC000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2050" name="Picture 2" descr="Image result for virgin islands safari stop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7238"/>
          <a:stretch/>
        </p:blipFill>
        <p:spPr bwMode="auto">
          <a:xfrm>
            <a:off x="1003749" y="4346422"/>
            <a:ext cx="3369998" cy="2079240"/>
          </a:xfrm>
          <a:prstGeom prst="rect">
            <a:avLst/>
          </a:prstGeom>
          <a:noFill/>
          <a:ln w="19050">
            <a:solidFill>
              <a:srgbClr val="8600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88"/>
          <a:stretch/>
        </p:blipFill>
        <p:spPr>
          <a:xfrm>
            <a:off x="1497257" y="1362819"/>
            <a:ext cx="2382982" cy="2834548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</p:spTree>
    <p:extLst>
      <p:ext uri="{BB962C8B-B14F-4D97-AF65-F5344CB8AC3E}">
        <p14:creationId xmlns:p14="http://schemas.microsoft.com/office/powerpoint/2010/main" val="146278077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Traffic Calming Features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5475641" y="1723291"/>
            <a:ext cx="3211159" cy="427745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At least one*:</a:t>
            </a:r>
          </a:p>
          <a:p>
            <a:pPr marL="0" indent="0">
              <a:buNone/>
              <a:tabLst>
                <a:tab pos="457200" algn="l"/>
                <a:tab pos="17145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27.5%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None:</a:t>
            </a:r>
          </a:p>
          <a:p>
            <a:pPr marL="0" indent="0">
              <a:buNone/>
              <a:tabLst>
                <a:tab pos="457200" algn="l"/>
                <a:tab pos="17145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72.5%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6" b="7330"/>
          <a:stretch/>
        </p:blipFill>
        <p:spPr>
          <a:xfrm>
            <a:off x="1116284" y="3796299"/>
            <a:ext cx="2764056" cy="2812651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5" b="6427"/>
          <a:stretch/>
        </p:blipFill>
        <p:spPr>
          <a:xfrm>
            <a:off x="457199" y="1295639"/>
            <a:ext cx="3899325" cy="2285467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5475641" y="5392615"/>
            <a:ext cx="3211159" cy="132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1" indent="-342891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32" indent="-28574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80039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2971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6A0D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160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349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>
              <a:buNone/>
            </a:pPr>
            <a:r>
              <a:rPr lang="en-US" sz="1600" dirty="0"/>
              <a:t>* 	Includes traffic calming signs, traffic circles, speed tables, speed humps, and curb extensions</a:t>
            </a:r>
            <a:endParaRPr lang="en-US" sz="1600" dirty="0">
              <a:solidFill>
                <a:srgbClr val="8600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3973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Street Lighting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5507915" y="1494776"/>
            <a:ext cx="3154239" cy="84455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None:</a:t>
            </a:r>
          </a:p>
          <a:p>
            <a:pPr marL="0" indent="0">
              <a:buNone/>
              <a:tabLst>
                <a:tab pos="457200" algn="l"/>
                <a:tab pos="1600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46.7%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5508843" y="3274817"/>
            <a:ext cx="3177575" cy="84455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Some:</a:t>
            </a:r>
          </a:p>
          <a:p>
            <a:pPr marL="0" indent="0">
              <a:buNone/>
              <a:tabLst>
                <a:tab pos="457200" algn="l"/>
                <a:tab pos="1600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50.8%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97"/>
          <a:stretch/>
        </p:blipFill>
        <p:spPr>
          <a:xfrm>
            <a:off x="556052" y="1494776"/>
            <a:ext cx="3131845" cy="3695703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2"/>
          <a:stretch/>
        </p:blipFill>
        <p:spPr>
          <a:xfrm>
            <a:off x="1136952" y="2018413"/>
            <a:ext cx="3131845" cy="3533922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5" r="15750" b="20945"/>
          <a:stretch/>
        </p:blipFill>
        <p:spPr>
          <a:xfrm>
            <a:off x="1719303" y="2594381"/>
            <a:ext cx="3242662" cy="3566598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sp>
        <p:nvSpPr>
          <p:cNvPr id="14" name="Text Placeholder 10"/>
          <p:cNvSpPr txBox="1">
            <a:spLocks/>
          </p:cNvSpPr>
          <p:nvPr/>
        </p:nvSpPr>
        <p:spPr>
          <a:xfrm>
            <a:off x="5508858" y="5054858"/>
            <a:ext cx="3177942" cy="844430"/>
          </a:xfrm>
          <a:prstGeom prst="rect">
            <a:avLst/>
          </a:prstGeom>
        </p:spPr>
        <p:txBody>
          <a:bodyPr/>
          <a:lstStyle>
            <a:lvl1pPr marL="342891" indent="-34289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32" indent="-2857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2971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160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349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Ample:</a:t>
            </a:r>
          </a:p>
          <a:p>
            <a:pPr marL="0" indent="0">
              <a:buNone/>
              <a:tabLst>
                <a:tab pos="457200" algn="l"/>
                <a:tab pos="1600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2.4%</a:t>
            </a:r>
          </a:p>
        </p:txBody>
      </p:sp>
    </p:spTree>
    <p:extLst>
      <p:ext uri="{BB962C8B-B14F-4D97-AF65-F5344CB8AC3E}">
        <p14:creationId xmlns:p14="http://schemas.microsoft.com/office/powerpoint/2010/main" val="1816244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0" grpId="0" uiExpand="1" build="p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Presence of Sidewalks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6" r="18966"/>
          <a:stretch>
            <a:fillRect/>
          </a:stretch>
        </p:blipFill>
        <p:spPr>
          <a:xfrm>
            <a:off x="4890864" y="1345467"/>
            <a:ext cx="3624262" cy="4375150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pic>
        <p:nvPicPr>
          <p:cNvPr id="11" name="Picture Placeholder 10"/>
          <p:cNvPicPr>
            <a:picLocks noGrp="1" noChangeAspect="1"/>
          </p:cNvPicPr>
          <p:nvPr>
            <p:ph type="pic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8" b="4008"/>
          <a:stretch>
            <a:fillRect/>
          </a:stretch>
        </p:blipFill>
        <p:spPr>
          <a:xfrm>
            <a:off x="595089" y="1345467"/>
            <a:ext cx="3568700" cy="4375150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0" y="5712451"/>
            <a:ext cx="4295775" cy="84455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Sidewalk: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>
                <a:solidFill>
                  <a:srgbClr val="860038"/>
                </a:solidFill>
              </a:rPr>
              <a:t>11.4%</a:t>
            </a:r>
            <a:endParaRPr lang="en-US" sz="1800" dirty="0">
              <a:solidFill>
                <a:srgbClr val="860038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61147" y="5648444"/>
            <a:ext cx="4361867" cy="84495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FFC000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620989" y="5712451"/>
            <a:ext cx="4328820" cy="844430"/>
          </a:xfrm>
          <a:prstGeom prst="rect">
            <a:avLst/>
          </a:prstGeom>
        </p:spPr>
        <p:txBody>
          <a:bodyPr/>
          <a:lstStyle>
            <a:lvl1pPr marL="342891" indent="-34289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32" indent="-28574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2971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160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349" indent="-22859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No sidewalk: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rgbClr val="860038"/>
                </a:solidFill>
              </a:rPr>
              <a:t>88.6%</a:t>
            </a:r>
          </a:p>
        </p:txBody>
      </p:sp>
    </p:spTree>
    <p:extLst>
      <p:ext uri="{BB962C8B-B14F-4D97-AF65-F5344CB8AC3E}">
        <p14:creationId xmlns:p14="http://schemas.microsoft.com/office/powerpoint/2010/main" val="177338198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Bicycle Infrastructure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7" t="24586" r="3213" b="7913"/>
          <a:stretch/>
        </p:blipFill>
        <p:spPr>
          <a:xfrm>
            <a:off x="649356" y="1257430"/>
            <a:ext cx="3308350" cy="2222500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486401" y="4665897"/>
            <a:ext cx="3273985" cy="872640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Bicycle signage:</a:t>
            </a:r>
          </a:p>
          <a:p>
            <a:pPr algn="l">
              <a:tabLst>
                <a:tab pos="465138" algn="l"/>
                <a:tab pos="1600200" algn="l"/>
              </a:tabLst>
            </a:pPr>
            <a:r>
              <a:rPr lang="en-US" b="0" dirty="0">
                <a:solidFill>
                  <a:srgbClr val="860038"/>
                </a:solidFill>
                <a:latin typeface="Calibri" panose="020F0502020204030204" pitchFamily="34" charset="0"/>
              </a:rPr>
              <a:t>	0.1%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486400" y="1929179"/>
            <a:ext cx="3273985" cy="872640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FFFF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Bicycle lanes: </a:t>
            </a:r>
          </a:p>
          <a:p>
            <a:pPr algn="l">
              <a:tabLst>
                <a:tab pos="465138" algn="l"/>
                <a:tab pos="1600200" algn="l"/>
              </a:tabLst>
            </a:pPr>
            <a:r>
              <a:rPr lang="en-US" b="0" dirty="0">
                <a:solidFill>
                  <a:srgbClr val="860038"/>
                </a:solidFill>
                <a:latin typeface="Calibri" panose="020F0502020204030204" pitchFamily="34" charset="0"/>
              </a:rPr>
              <a:t>	0.0%</a:t>
            </a:r>
          </a:p>
        </p:txBody>
      </p:sp>
      <p:pic>
        <p:nvPicPr>
          <p:cNvPr id="8" name="Picture 2" descr="Image result for red no symbol vecto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70" y="1225680"/>
            <a:ext cx="2286123" cy="228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bike lane share the road sign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906" y="3644322"/>
            <a:ext cx="1905000" cy="2857500"/>
          </a:xfrm>
          <a:prstGeom prst="rect">
            <a:avLst/>
          </a:prstGeom>
          <a:ln w="19050">
            <a:solidFill>
              <a:srgbClr val="8600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red no symbol vecto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70" y="3921659"/>
            <a:ext cx="2286123" cy="228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2990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Crossings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0"/>
          </p:nvPr>
        </p:nvSpPr>
        <p:spPr>
          <a:xfrm>
            <a:off x="5411096" y="1417639"/>
            <a:ext cx="3275704" cy="458311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Intersection control:</a:t>
            </a:r>
          </a:p>
          <a:p>
            <a:pPr marL="0" indent="0">
              <a:buNone/>
              <a:tabLst>
                <a:tab pos="457200" algn="l"/>
                <a:tab pos="1600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15.8%</a:t>
            </a:r>
          </a:p>
          <a:p>
            <a:pPr lvl="1"/>
            <a:endParaRPr lang="en-US" sz="2800" dirty="0"/>
          </a:p>
          <a:p>
            <a:pPr marL="0" indent="0">
              <a:buNone/>
            </a:pPr>
            <a:r>
              <a:rPr lang="en-US" sz="2800" dirty="0"/>
              <a:t>Signalization:</a:t>
            </a:r>
          </a:p>
          <a:p>
            <a:pPr marL="0" indent="0">
              <a:buNone/>
              <a:tabLst>
                <a:tab pos="457200" algn="l"/>
                <a:tab pos="1600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2.7%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Marked crosswalks: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800" dirty="0">
                <a:solidFill>
                  <a:srgbClr val="860038"/>
                </a:solidFill>
              </a:rPr>
              <a:t>	6.1%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0" t="7741" r="274" b="6919"/>
          <a:stretch/>
        </p:blipFill>
        <p:spPr>
          <a:xfrm>
            <a:off x="457200" y="1232866"/>
            <a:ext cx="4184650" cy="5267325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736600" y="1615517"/>
            <a:ext cx="1397000" cy="457200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705099" y="3530318"/>
            <a:ext cx="901701" cy="551350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2794000" y="5288168"/>
            <a:ext cx="12700" cy="1206079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0132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>
              <a:lnSpc>
                <a:spcPct val="100000"/>
              </a:lnSpc>
            </a:pPr>
            <a:r>
              <a:rPr lang="en-US" dirty="0"/>
              <a:t>Step it Up! The Surgeon General’s </a:t>
            </a:r>
            <a:br>
              <a:rPr lang="en-US" dirty="0"/>
            </a:br>
            <a:r>
              <a:rPr lang="en-US" dirty="0"/>
              <a:t>Call to Action to Promote Walking and Walkable Communities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87" y="2030476"/>
            <a:ext cx="3298385" cy="4294124"/>
          </a:xfrm>
          <a:prstGeom prst="rect">
            <a:avLst/>
          </a:prstGeom>
        </p:spPr>
      </p:pic>
      <p:pic>
        <p:nvPicPr>
          <p:cNvPr id="1026" name="Picture 2" descr="Image result for step it up surgeon gener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7" y="2030476"/>
            <a:ext cx="3313113" cy="428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26081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Step it Up! The Surgeon General’s </a:t>
            </a:r>
            <a:br>
              <a:rPr lang="en-US" dirty="0"/>
            </a:br>
            <a:r>
              <a:rPr lang="en-US" dirty="0"/>
              <a:t>Call to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Five Goals: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Make walking a national priority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Design communities that make it safe and easy to walk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Promote programs and policies to support walking 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Provide information to encourage walking and improve walkability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Fill surveillance, research, and evaluation gaps related to walking and walkability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564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Potential Action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Make walking a territory priority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Form an Active Living Coalition with local partners, including: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8822" y="2729762"/>
            <a:ext cx="2704802" cy="1942295"/>
          </a:xfrm>
          <a:prstGeom prst="roundRect">
            <a:avLst/>
          </a:prstGeom>
          <a:solidFill>
            <a:srgbClr val="005DAA"/>
          </a:solidFill>
          <a:ln>
            <a:solidFill>
              <a:srgbClr val="005DAA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1900" b="1" dirty="0">
                <a:solidFill>
                  <a:schemeClr val="bg2"/>
                </a:solidFill>
              </a:rPr>
              <a:t>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Public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Parks &amp; Recreation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Tourism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Elected officials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22170" y="2754801"/>
            <a:ext cx="2704802" cy="1942295"/>
          </a:xfrm>
          <a:prstGeom prst="roundRect">
            <a:avLst/>
          </a:prstGeom>
          <a:solidFill>
            <a:srgbClr val="445D25"/>
          </a:solidFill>
          <a:ln>
            <a:solidFill>
              <a:srgbClr val="445D25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2"/>
                </a:solidFill>
              </a:rPr>
              <a:t>Non-Profit/Volunteer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AARP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Advocacy groups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endParaRPr lang="en-US" b="1" dirty="0">
              <a:solidFill>
                <a:schemeClr val="bg2"/>
              </a:solidFill>
            </a:endParaRPr>
          </a:p>
          <a:p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65518" y="2782015"/>
            <a:ext cx="2704802" cy="1942295"/>
          </a:xfrm>
          <a:prstGeom prst="roundRect">
            <a:avLst/>
          </a:prstGeom>
          <a:solidFill>
            <a:srgbClr val="860038"/>
          </a:solidFill>
          <a:ln>
            <a:solidFill>
              <a:srgbClr val="860038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2"/>
                </a:solidFill>
              </a:rPr>
              <a:t>Other Sectors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Local businesses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85000"/>
                  </a:schemeClr>
                </a:solidFill>
              </a:rPr>
              <a:t>Healthcare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endParaRPr lang="en-US" b="1" dirty="0">
              <a:solidFill>
                <a:schemeClr val="bg2"/>
              </a:solidFill>
            </a:endParaRPr>
          </a:p>
          <a:p>
            <a:endParaRPr lang="en-US" b="1" dirty="0">
              <a:solidFill>
                <a:schemeClr val="bg2"/>
              </a:solidFill>
            </a:endParaRPr>
          </a:p>
        </p:txBody>
      </p:sp>
      <p:pic>
        <p:nvPicPr>
          <p:cNvPr id="2050" name="Picture 2" descr="Image result for coalitio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831" y="4594745"/>
            <a:ext cx="2740047" cy="234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22811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17" y="3993532"/>
            <a:ext cx="3308155" cy="2481116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Potential Action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2"/>
            </a:pPr>
            <a:r>
              <a:rPr lang="en-US" sz="2400" dirty="0"/>
              <a:t>Design communities that make it safe and easy to walk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Identify priority areas and develop a Community Action Plan 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/>
              <a:t>Design streets, sidewalks, and crosswalks that encourage walking for people of all ages and abilities</a:t>
            </a:r>
          </a:p>
          <a:p>
            <a:pPr lvl="2">
              <a:spcBef>
                <a:spcPts val="24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Ex: pilot lighter, quicker, cheaper (LQC) projects in community</a:t>
            </a:r>
          </a:p>
          <a:p>
            <a:pPr marL="857250" lvl="1" indent="-457200">
              <a:buFont typeface="+mj-lt"/>
              <a:buAutoNum type="arabicPeriod" startAt="3"/>
            </a:pPr>
            <a:endParaRPr lang="en-US" dirty="0"/>
          </a:p>
        </p:txBody>
      </p:sp>
      <p:pic>
        <p:nvPicPr>
          <p:cNvPr id="2050" name="Picture 2" descr="Image result for temporary bicycle lan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707" y="3993532"/>
            <a:ext cx="3297791" cy="2473343"/>
          </a:xfrm>
          <a:prstGeom prst="rect">
            <a:avLst/>
          </a:prstGeom>
          <a:ln w="190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15737" y="4025410"/>
            <a:ext cx="171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High Tower Text" panose="02040502050506030303" pitchFamily="18" charset="0"/>
                <a:cs typeface="Arabic Typesetting" panose="03020402040406030203" pitchFamily="66" charset="-78"/>
              </a:rPr>
              <a:t>Austin, TX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51707" y="6012983"/>
            <a:ext cx="201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High Tower Text" panose="02040502050506030303" pitchFamily="18" charset="0"/>
                <a:cs typeface="Arabic Typesetting" panose="03020402040406030203" pitchFamily="66" charset="-78"/>
              </a:rPr>
              <a:t>Oakland, CA</a:t>
            </a:r>
          </a:p>
        </p:txBody>
      </p:sp>
    </p:spTree>
    <p:extLst>
      <p:ext uri="{BB962C8B-B14F-4D97-AF65-F5344CB8AC3E}">
        <p14:creationId xmlns:p14="http://schemas.microsoft.com/office/powerpoint/2010/main" val="9023511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Potential Action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2"/>
            </a:pPr>
            <a:r>
              <a:rPr lang="en-US" sz="2400" dirty="0"/>
              <a:t>Design communities that make it safe and easy to walk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Adopt or modify community planning, land use, transportation, development, and zoning policies and plans that support walking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15737" y="3557005"/>
            <a:ext cx="171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High Tower Text" panose="02040502050506030303" pitchFamily="18" charset="0"/>
                <a:cs typeface="Arabic Typesetting" panose="03020402040406030203" pitchFamily="66" charset="-78"/>
              </a:rPr>
              <a:t>Austin, TX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81185" y="6025216"/>
            <a:ext cx="201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High Tower Text" panose="02040502050506030303" pitchFamily="18" charset="0"/>
                <a:cs typeface="Arabic Typesetting" panose="03020402040406030203" pitchFamily="66" charset="-78"/>
              </a:rPr>
              <a:t>Oakland, CA</a:t>
            </a:r>
          </a:p>
        </p:txBody>
      </p:sp>
      <p:pic>
        <p:nvPicPr>
          <p:cNvPr id="8" name="Picture 2" descr="Urban Street Design Guide Index">
            <a:hlinkClick r:id="rId3" tooltip="Jump to Urban Street Design Guide Index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0000">
            <a:off x="5947562" y="3467816"/>
            <a:ext cx="1752261" cy="228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ransit Street Design Guide Index">
            <a:hlinkClick r:id="rId5" tooltip="Jump to Transit Street Design Guide Index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0000">
            <a:off x="4088244" y="3708764"/>
            <a:ext cx="1646965" cy="214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omplete Streets Local Policy Workbook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" t="1530" r="3747" b="5540"/>
          <a:stretch/>
        </p:blipFill>
        <p:spPr bwMode="auto">
          <a:xfrm>
            <a:off x="1136653" y="3339605"/>
            <a:ext cx="2053712" cy="2661146"/>
          </a:xfrm>
          <a:prstGeom prst="rect">
            <a:avLst/>
          </a:prstGeom>
          <a:noFill/>
          <a:ln w="9525">
            <a:solidFill>
              <a:srgbClr val="08659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0075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Potential Action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/>
              <a:t>Promote programs and policies to support walking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Support community-based programs and policies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Ex: Safe Routes to School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Encourage safe and convenient access for all users to community locations that support walking</a:t>
            </a:r>
          </a:p>
          <a:p>
            <a:pPr lvl="2">
              <a:spcBef>
                <a:spcPts val="24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Ex: walking trails, parks, recreational facilities, and college campuses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Promote walking programs that address barriers</a:t>
            </a:r>
          </a:p>
        </p:txBody>
      </p:sp>
    </p:spTree>
    <p:extLst>
      <p:ext uri="{BB962C8B-B14F-4D97-AF65-F5344CB8AC3E}">
        <p14:creationId xmlns:p14="http://schemas.microsoft.com/office/powerpoint/2010/main" val="296256198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Potential Action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4"/>
            </a:pPr>
            <a:r>
              <a:rPr lang="en-US" sz="2400" dirty="0"/>
              <a:t>Provide information to encourage walking and improve walkability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Share findings with local partners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Educate local professionals on how they can promote walkability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Apply for additional opportunities for technical assistance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7" name="Picture 2" descr="Smart Growth Americ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66" y="5684157"/>
            <a:ext cx="3810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322" y="4124100"/>
            <a:ext cx="3316348" cy="997529"/>
          </a:xfrm>
          <a:prstGeom prst="rect">
            <a:avLst/>
          </a:prstGeom>
        </p:spPr>
      </p:pic>
      <p:pic>
        <p:nvPicPr>
          <p:cNvPr id="9" name="Picture 4" descr="http://americawalks.org/wp-content/uploads/2016/02/WC-Logo201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74" y="4124100"/>
            <a:ext cx="1731818" cy="171748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90229824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Potential Action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5"/>
            </a:pPr>
            <a:r>
              <a:rPr lang="en-US" sz="2400" dirty="0"/>
              <a:t>Fill surveillance, research, and evaluation gaps</a:t>
            </a:r>
          </a:p>
          <a:p>
            <a:pPr marL="857250" lvl="1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Conduct ongoing surveillance of the built environment</a:t>
            </a:r>
          </a:p>
          <a:p>
            <a:pPr marL="857250" lvl="1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/>
              <a:t>Evaluate future efforts to improve walkability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33" y="3352800"/>
            <a:ext cx="4233333" cy="3175000"/>
          </a:xfrm>
          <a:prstGeom prst="rect">
            <a:avLst/>
          </a:prstGeom>
          <a:ln w="19050">
            <a:solidFill>
              <a:srgbClr val="860038"/>
            </a:solidFill>
          </a:ln>
        </p:spPr>
      </p:pic>
    </p:spTree>
    <p:extLst>
      <p:ext uri="{BB962C8B-B14F-4D97-AF65-F5344CB8AC3E}">
        <p14:creationId xmlns:p14="http://schemas.microsoft.com/office/powerpoint/2010/main" val="3702748806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Acknowledgements</a:t>
            </a:r>
          </a:p>
        </p:txBody>
      </p:sp>
      <p:sp>
        <p:nvSpPr>
          <p:cNvPr id="4" name="Subtitle 3"/>
          <p:cNvSpPr>
            <a:spLocks noGrp="1"/>
          </p:cNvSpPr>
          <p:nvPr>
            <p:ph type="body" sz="quarter" idx="10"/>
          </p:nvPr>
        </p:nvSpPr>
        <p:spPr>
          <a:xfrm>
            <a:off x="457200" y="1255262"/>
            <a:ext cx="8229600" cy="4455584"/>
          </a:xfrm>
        </p:spPr>
        <p:txBody>
          <a:bodyPr numCol="2"/>
          <a:lstStyle/>
          <a:p>
            <a:pPr marL="0" indent="0" algn="ctr">
              <a:buNone/>
            </a:pPr>
            <a:r>
              <a:rPr lang="en-US" sz="1800" u="sng" dirty="0">
                <a:solidFill>
                  <a:schemeClr val="accent4">
                    <a:lumMod val="50000"/>
                  </a:schemeClr>
                </a:solidFill>
              </a:rPr>
              <a:t>USVI Department of Health</a:t>
            </a:r>
          </a:p>
          <a:p>
            <a:pPr marL="0" indent="0" algn="ctr">
              <a:buNone/>
            </a:pPr>
            <a:r>
              <a:rPr lang="en-US" sz="1600" b="0" dirty="0"/>
              <a:t>Esther Ellis</a:t>
            </a:r>
          </a:p>
          <a:p>
            <a:pPr marL="0" indent="0" algn="ctr">
              <a:buNone/>
            </a:pPr>
            <a:r>
              <a:rPr lang="en-US" sz="1600" b="0" dirty="0"/>
              <a:t>Kathleen Arnold-Lewis</a:t>
            </a:r>
          </a:p>
          <a:p>
            <a:pPr marL="0" indent="0" algn="ctr">
              <a:buNone/>
            </a:pPr>
            <a:r>
              <a:rPr lang="en-US" sz="1600" b="0" dirty="0"/>
              <a:t>John Orr</a:t>
            </a:r>
          </a:p>
          <a:p>
            <a:pPr marL="0" indent="0" algn="ctr">
              <a:buNone/>
            </a:pPr>
            <a:r>
              <a:rPr lang="en-US" sz="1600" dirty="0"/>
              <a:t>V</a:t>
            </a:r>
            <a:r>
              <a:rPr lang="en-US" sz="1600" b="0" dirty="0"/>
              <a:t>olunteer auditors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800" u="sng" dirty="0">
                <a:solidFill>
                  <a:schemeClr val="accent4">
                    <a:lumMod val="50000"/>
                  </a:schemeClr>
                </a:solidFill>
              </a:rPr>
              <a:t>Active Living Research</a:t>
            </a:r>
          </a:p>
          <a:p>
            <a:pPr marL="0" indent="0" algn="ctr">
              <a:buNone/>
            </a:pPr>
            <a:r>
              <a:rPr lang="en-US" sz="1600" b="0" dirty="0"/>
              <a:t>Jim Sallis</a:t>
            </a:r>
          </a:p>
          <a:p>
            <a:pPr marL="0" indent="0" algn="ctr">
              <a:buNone/>
            </a:pPr>
            <a:r>
              <a:rPr lang="en-US" sz="1600" b="0" dirty="0"/>
              <a:t>Chad Spoon</a:t>
            </a:r>
          </a:p>
          <a:p>
            <a:pPr marL="0" indent="0" algn="ctr">
              <a:buNone/>
            </a:pPr>
            <a:endParaRPr lang="en-US" sz="1600" u="sng" dirty="0"/>
          </a:p>
          <a:p>
            <a:pPr marL="0" indent="0" algn="ctr">
              <a:buNone/>
            </a:pPr>
            <a:endParaRPr lang="en-US" sz="1600" u="sng" dirty="0"/>
          </a:p>
          <a:p>
            <a:pPr marL="0" indent="0" algn="ctr">
              <a:buNone/>
            </a:pPr>
            <a:endParaRPr lang="en-US" sz="1600" u="sng" dirty="0"/>
          </a:p>
          <a:p>
            <a:pPr marL="0" indent="0" algn="ctr">
              <a:buNone/>
            </a:pPr>
            <a:endParaRPr lang="en-US" sz="1600" u="sng" dirty="0"/>
          </a:p>
          <a:p>
            <a:pPr marL="0" indent="0" algn="ctr">
              <a:buNone/>
            </a:pPr>
            <a:endParaRPr lang="en-US" sz="1800" u="sng" dirty="0"/>
          </a:p>
          <a:p>
            <a:pPr marL="0" indent="0" algn="ctr">
              <a:buNone/>
            </a:pPr>
            <a:r>
              <a:rPr lang="en-US" sz="1800" u="sng" dirty="0">
                <a:solidFill>
                  <a:schemeClr val="accent4">
                    <a:lumMod val="50000"/>
                  </a:schemeClr>
                </a:solidFill>
              </a:rPr>
              <a:t>CDC</a:t>
            </a:r>
            <a:endParaRPr lang="en-US" sz="1600" u="sng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600" b="0" dirty="0"/>
              <a:t>John Omura</a:t>
            </a:r>
          </a:p>
          <a:p>
            <a:pPr marL="0" indent="0" algn="ctr">
              <a:buNone/>
            </a:pPr>
            <a:r>
              <a:rPr lang="en-US" sz="1600" b="0" dirty="0"/>
              <a:t>Lillianne Lewis</a:t>
            </a:r>
          </a:p>
          <a:p>
            <a:pPr marL="0" indent="0" algn="ctr">
              <a:buNone/>
            </a:pPr>
            <a:r>
              <a:rPr lang="en-US" sz="1600" b="0" dirty="0"/>
              <a:t>Susan Carlson</a:t>
            </a:r>
          </a:p>
          <a:p>
            <a:pPr marL="0" indent="0" algn="ctr">
              <a:buNone/>
            </a:pPr>
            <a:r>
              <a:rPr lang="en-US" sz="1600" b="0" dirty="0"/>
              <a:t>Janet Fulton</a:t>
            </a:r>
          </a:p>
          <a:p>
            <a:pPr marL="0" indent="0" algn="ctr">
              <a:buNone/>
            </a:pPr>
            <a:r>
              <a:rPr lang="en-US" sz="1600" b="0" dirty="0"/>
              <a:t>Prabasaj Paul</a:t>
            </a:r>
          </a:p>
          <a:p>
            <a:pPr marL="0" indent="0" algn="ctr">
              <a:buNone/>
            </a:pPr>
            <a:r>
              <a:rPr lang="en-US" sz="1600" b="0" dirty="0"/>
              <a:t>Erin Peterson</a:t>
            </a:r>
          </a:p>
          <a:p>
            <a:pPr marL="0" indent="0" algn="ctr">
              <a:buNone/>
            </a:pPr>
            <a:r>
              <a:rPr lang="en-US" sz="1600" dirty="0"/>
              <a:t>Emily Ussery</a:t>
            </a:r>
            <a:endParaRPr lang="en-US" sz="1600" b="0" dirty="0"/>
          </a:p>
          <a:p>
            <a:pPr marL="0" indent="0" algn="ctr">
              <a:buNone/>
            </a:pPr>
            <a:r>
              <a:rPr lang="en-US" sz="1600" b="0" dirty="0"/>
              <a:t>Kathy Watson</a:t>
            </a:r>
          </a:p>
          <a:p>
            <a:pPr marL="0" indent="0" algn="ctr">
              <a:buNone/>
            </a:pPr>
            <a:r>
              <a:rPr lang="en-US" sz="1600" b="0" dirty="0"/>
              <a:t>Geoffrey Whitfield</a:t>
            </a:r>
          </a:p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28"/>
          <a:stretch/>
        </p:blipFill>
        <p:spPr>
          <a:xfrm>
            <a:off x="2352239" y="4305900"/>
            <a:ext cx="4451972" cy="249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48920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NCCDPHP_theme (4 3)">
  <a:themeElements>
    <a:clrScheme name="Custom 19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CCDPHP_theme (4 3)" id="{E6DB8C97-7828-44F8-BEF0-56EF558D3448}" vid="{6E483ABB-FAC1-4D9B-90AD-58900BDAB5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CDC Blue Background</Template>
  <TotalTime>15133</TotalTime>
  <Words>664</Words>
  <Application>Microsoft Office PowerPoint</Application>
  <PresentationFormat>On-screen Show (4:3)</PresentationFormat>
  <Paragraphs>249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Arabic Typesetting</vt:lpstr>
      <vt:lpstr>Arial</vt:lpstr>
      <vt:lpstr>Calibri</vt:lpstr>
      <vt:lpstr>Courier New</vt:lpstr>
      <vt:lpstr>High Tower Text</vt:lpstr>
      <vt:lpstr>Myriad Web Pro</vt:lpstr>
      <vt:lpstr>Times New Roman</vt:lpstr>
      <vt:lpstr>Wingdings</vt:lpstr>
      <vt:lpstr>NCCDPHP_theme (4 3)</vt:lpstr>
      <vt:lpstr>Availability of Street-Level Supports for Walking — US Virgin Islands, 2016</vt:lpstr>
      <vt:lpstr>Outline </vt:lpstr>
      <vt:lpstr>Prevalence of Physical Inactivity </vt:lpstr>
      <vt:lpstr>Aims </vt:lpstr>
      <vt:lpstr>Audit Tool </vt:lpstr>
      <vt:lpstr>PowerPoint Presentation</vt:lpstr>
      <vt:lpstr>PowerPoint Presentation</vt:lpstr>
      <vt:lpstr>PowerPoint Presentation</vt:lpstr>
      <vt:lpstr>Data Collection </vt:lpstr>
      <vt:lpstr>Key Results</vt:lpstr>
      <vt:lpstr>Characteristics of Audited Street Segments, by Island</vt:lpstr>
      <vt:lpstr>Type of Land Use </vt:lpstr>
      <vt:lpstr>Number of Destinations </vt:lpstr>
      <vt:lpstr>Access to Public Transit </vt:lpstr>
      <vt:lpstr>Traffic Calming Features </vt:lpstr>
      <vt:lpstr>Street Lighting </vt:lpstr>
      <vt:lpstr>Presence of Sidewalks </vt:lpstr>
      <vt:lpstr>Bicycle Infrastructure </vt:lpstr>
      <vt:lpstr>Crossings </vt:lpstr>
      <vt:lpstr>Step it Up! The Surgeon General’s  Call to Action to Promote Walking and Walkable Communities</vt:lpstr>
      <vt:lpstr>Step it Up! The Surgeon General’s  Call to Action</vt:lpstr>
      <vt:lpstr>Potential Action Steps</vt:lpstr>
      <vt:lpstr>Potential Action Steps</vt:lpstr>
      <vt:lpstr>Potential Action Steps</vt:lpstr>
      <vt:lpstr>Potential Action Steps</vt:lpstr>
      <vt:lpstr>Potential Action Steps</vt:lpstr>
      <vt:lpstr>Potential Action Steps</vt:lpstr>
      <vt:lpstr>Acknowledgements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Virgin Islands Built Environment Assessment</dc:title>
  <dc:creator>Ussery, Emily Neusel (CDC/OPHSS/CSELS)</dc:creator>
  <cp:lastModifiedBy>Nia Moise</cp:lastModifiedBy>
  <cp:revision>642</cp:revision>
  <cp:lastPrinted>2017-06-27T18:48:24Z</cp:lastPrinted>
  <dcterms:created xsi:type="dcterms:W3CDTF">2016-01-08T16:10:14Z</dcterms:created>
  <dcterms:modified xsi:type="dcterms:W3CDTF">2017-08-13T22:20:09Z</dcterms:modified>
</cp:coreProperties>
</file>